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7" r:id="rId3"/>
    <p:sldId id="265" r:id="rId4"/>
    <p:sldId id="268" r:id="rId5"/>
    <p:sldId id="271" r:id="rId6"/>
    <p:sldId id="277" r:id="rId7"/>
    <p:sldId id="273" r:id="rId8"/>
    <p:sldId id="272" r:id="rId9"/>
    <p:sldId id="274" r:id="rId10"/>
    <p:sldId id="275" r:id="rId11"/>
    <p:sldId id="276" r:id="rId12"/>
    <p:sldId id="270" r:id="rId13"/>
    <p:sldId id="278" r:id="rId14"/>
    <p:sldId id="279" r:id="rId15"/>
    <p:sldId id="280" r:id="rId16"/>
    <p:sldId id="281" r:id="rId17"/>
    <p:sldId id="288" r:id="rId18"/>
    <p:sldId id="283" r:id="rId19"/>
    <p:sldId id="284" r:id="rId20"/>
    <p:sldId id="285" r:id="rId21"/>
    <p:sldId id="286" r:id="rId22"/>
    <p:sldId id="287" r:id="rId23"/>
    <p:sldId id="282" r:id="rId24"/>
    <p:sldId id="289" r:id="rId25"/>
    <p:sldId id="290" r:id="rId26"/>
    <p:sldId id="291" r:id="rId27"/>
    <p:sldId id="292" r:id="rId28"/>
    <p:sldId id="269" r:id="rId29"/>
    <p:sldId id="296" r:id="rId30"/>
    <p:sldId id="295" r:id="rId31"/>
    <p:sldId id="294" r:id="rId32"/>
    <p:sldId id="293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8" r:id="rId42"/>
    <p:sldId id="307" r:id="rId43"/>
    <p:sldId id="306" r:id="rId44"/>
    <p:sldId id="305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20" r:id="rId54"/>
    <p:sldId id="319" r:id="rId55"/>
    <p:sldId id="318" r:id="rId56"/>
    <p:sldId id="317" r:id="rId57"/>
    <p:sldId id="321" r:id="rId58"/>
    <p:sldId id="322" r:id="rId59"/>
    <p:sldId id="326" r:id="rId60"/>
    <p:sldId id="325" r:id="rId61"/>
    <p:sldId id="324" r:id="rId62"/>
    <p:sldId id="323" r:id="rId63"/>
    <p:sldId id="327" r:id="rId64"/>
    <p:sldId id="328" r:id="rId65"/>
    <p:sldId id="329" r:id="rId66"/>
    <p:sldId id="330" r:id="rId67"/>
  </p:sldIdLst>
  <p:sldSz cx="12192000" cy="6858000"/>
  <p:notesSz cx="6858000" cy="9144000"/>
  <p:embeddedFontLst>
    <p:embeddedFont>
      <p:font typeface="Arial Black" panose="020B0A04020102020204" pitchFamily="34" charset="0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Comic Sans MS" panose="030F0702030302020204" pitchFamily="66" charset="0"/>
      <p:regular r:id="rId75"/>
      <p:bold r:id="rId76"/>
      <p:italic r:id="rId77"/>
      <p:boldItalic r:id="rId78"/>
    </p:embeddedFont>
    <p:embeddedFont>
      <p:font typeface="Fira Sans" panose="020B0503050000020004" pitchFamily="34" charset="0"/>
      <p:regular r:id="rId79"/>
      <p:bold r:id="rId80"/>
      <p:italic r:id="rId81"/>
      <p:boldItalic r:id="rId82"/>
    </p:embeddedFont>
    <p:embeddedFont>
      <p:font typeface="Gabriola" panose="04040605051002020D02" pitchFamily="82" charset="0"/>
      <p:regular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E385F"/>
    <a:srgbClr val="523BBA"/>
    <a:srgbClr val="B632D5"/>
    <a:srgbClr val="7F37C6"/>
    <a:srgbClr val="B033D3"/>
    <a:srgbClr val="F3F3F9"/>
    <a:srgbClr val="F2F226"/>
    <a:srgbClr val="EF3E24"/>
    <a:srgbClr val="EF3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2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8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ED0B1-87BE-4C21-A362-DD0D4C8B4E1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55F9-2403-4ED3-AEF2-CFE85A224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3B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02D81-41C4-E9EF-A0FE-9633CF243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8"/>
            <a:ext cx="12192000" cy="685774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86E847D-EBCC-4405-BB31-F6DEC4BC8CE3}"/>
              </a:ext>
            </a:extLst>
          </p:cNvPr>
          <p:cNvSpPr/>
          <p:nvPr/>
        </p:nvSpPr>
        <p:spPr>
          <a:xfrm>
            <a:off x="4280452" y="1082016"/>
            <a:ext cx="79115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900" b="1" dirty="0">
                <a:solidFill>
                  <a:schemeClr val="bg1"/>
                </a:solidFill>
                <a:latin typeface="Fira Sans" panose="020B0503050000020004" pitchFamily="34" charset="0"/>
              </a:rPr>
              <a:t>«ВСЕ ПРОФЕССИИ НУЖНЫ, </a:t>
            </a:r>
          </a:p>
          <a:p>
            <a:pPr algn="ctr"/>
            <a:r>
              <a:rPr lang="ru-RU" sz="6900" b="1" dirty="0">
                <a:solidFill>
                  <a:schemeClr val="bg1"/>
                </a:solidFill>
                <a:latin typeface="Fira Sans" panose="020B0503050000020004" pitchFamily="34" charset="0"/>
              </a:rPr>
              <a:t>ВСЕ ПРОФЕССИИ ВАЖНЫ»</a:t>
            </a:r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F0E1E6C3-191D-4358-9AA4-D52295F0DF20}"/>
              </a:ext>
            </a:extLst>
          </p:cNvPr>
          <p:cNvSpPr/>
          <p:nvPr/>
        </p:nvSpPr>
        <p:spPr>
          <a:xfrm rot="21124461">
            <a:off x="129011" y="1120534"/>
            <a:ext cx="4575787" cy="4239762"/>
          </a:xfrm>
          <a:prstGeom prst="wedgeEllipseCallout">
            <a:avLst>
              <a:gd name="adj1" fmla="val 47484"/>
              <a:gd name="adj2" fmla="val 54602"/>
            </a:avLst>
          </a:prstGeom>
          <a:solidFill>
            <a:srgbClr val="F2F22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8C46C-C3B0-4ED0-B966-3BCEA0BD8058}"/>
              </a:ext>
            </a:extLst>
          </p:cNvPr>
          <p:cNvSpPr txBox="1"/>
          <p:nvPr/>
        </p:nvSpPr>
        <p:spPr>
          <a:xfrm rot="19681805">
            <a:off x="-317747" y="2002212"/>
            <a:ext cx="5575318" cy="244990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0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КВИЗ,</a:t>
            </a:r>
          </a:p>
          <a:p>
            <a:pPr algn="ctr">
              <a:lnSpc>
                <a:spcPct val="75000"/>
              </a:lnSpc>
            </a:pPr>
            <a:r>
              <a:rPr lang="ru-RU" sz="10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ПЛИЗ!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C3154D-F7C7-42F7-93A5-6B8E3DD88F6F}"/>
              </a:ext>
            </a:extLst>
          </p:cNvPr>
          <p:cNvSpPr txBox="1"/>
          <p:nvPr/>
        </p:nvSpPr>
        <p:spPr>
          <a:xfrm>
            <a:off x="6237027" y="5791670"/>
            <a:ext cx="584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Автор: Шульга Алина Романовна, педагог-организатор МАУ ДО ДДТ «Маленький принц»</a:t>
            </a:r>
          </a:p>
        </p:txBody>
      </p:sp>
    </p:spTree>
    <p:extLst>
      <p:ext uri="{BB962C8B-B14F-4D97-AF65-F5344CB8AC3E}">
        <p14:creationId xmlns:p14="http://schemas.microsoft.com/office/powerpoint/2010/main" val="1169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573" y="17926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144" y="277283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792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292883" y="5189105"/>
            <a:ext cx="5602504" cy="1668895"/>
            <a:chOff x="2959372" y="5026657"/>
            <a:chExt cx="6001748" cy="183134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372" y="5026657"/>
              <a:ext cx="6001748" cy="1831343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0DAA6F4-3C24-4699-8958-368CCAEEA4F9}"/>
                </a:ext>
              </a:extLst>
            </p:cNvPr>
            <p:cNvSpPr/>
            <p:nvPr/>
          </p:nvSpPr>
          <p:spPr>
            <a:xfrm>
              <a:off x="3223652" y="5026657"/>
              <a:ext cx="5589522" cy="1200329"/>
            </a:xfrm>
            <a:prstGeom prst="rect">
              <a:avLst/>
            </a:prstGeom>
            <a:noFill/>
            <a:ln w="57150" cap="flat" cmpd="sng" algn="ctr">
              <a:noFill/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</a:rPr>
                <a:t>КИНОЛОГ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57986" y="1815894"/>
            <a:ext cx="114722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ЭТОТ СПЕЦИАЛИСТ РАБОТАЕТ С ТЕМИ, КОГО НАЗЫВАЮТ «ЛУЧШИМИ ДРУЗЬЯМИ ЧЕЛОВЕКА». ОН НЕ СТАВИТ УКОЛЫ И НЕ ЛЕЧИТ БОЛЕЗНИ, НО ПОМОГАЕТ НАЛАДИТЬ ВЗАИМОПОНИМАНИЕ МЕЖДУ ПИТОМЦЕМ И ХОЗЯИНОМ. ЕГО ИНСТРУМЕНТЫ — ЗНАНИЕ ПСИХОЛОГИИ ЖИВОТНЫХ И ТЕРПЕНИЕ.</a:t>
            </a:r>
          </a:p>
        </p:txBody>
      </p:sp>
    </p:spTree>
    <p:extLst>
      <p:ext uri="{BB962C8B-B14F-4D97-AF65-F5344CB8AC3E}">
        <p14:creationId xmlns:p14="http://schemas.microsoft.com/office/powerpoint/2010/main" val="34970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2243" y="142325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583" y="277283"/>
            <a:ext cx="6580717" cy="6580717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087893" y="5165476"/>
            <a:ext cx="6012482" cy="1733014"/>
            <a:chOff x="2959372" y="4956297"/>
            <a:chExt cx="6001748" cy="190170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372" y="5026657"/>
              <a:ext cx="6001748" cy="1831343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0DAA6F4-3C24-4699-8958-368CCAEEA4F9}"/>
                </a:ext>
              </a:extLst>
            </p:cNvPr>
            <p:cNvSpPr/>
            <p:nvPr/>
          </p:nvSpPr>
          <p:spPr>
            <a:xfrm>
              <a:off x="3091512" y="4956297"/>
              <a:ext cx="5737468" cy="1317167"/>
            </a:xfrm>
            <a:prstGeom prst="rect">
              <a:avLst/>
            </a:prstGeom>
            <a:noFill/>
            <a:ln w="57150" cap="flat" cmpd="sng" algn="ctr">
              <a:noFill/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</a:rPr>
                <a:t>БИБЛИОТЕКАРЬ</a:t>
              </a: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792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22221" y="1770565"/>
            <a:ext cx="119438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ЭТОГО ЧЕЛОВЕКА МОЖНО НАЗВАТЬ ПРОВОДНИКОМ В МИРЕ ИНФОРМАЦИИ. ОН ЗНАЕТ, КАК СИСТЕМАТИЗИРОВАТЬ ЗНАНИЯ ТАК, ЧТОБЫ ЛЮБОЙ ПОСЕТИТЕЛЬ МОГ НАЙТИ НУЖНОЕ ЗА СЧИТАННЫЕ МИНУТЫ. НЕСМОТРЯ НА РАЗВИТИЕ ИНТЕРНЕТА, ЕГО РАБОТА ОСТАЁТСЯ ВОСТРЕБОВАННОЙ, ПОТОМУ ЧТО ЖИВОЙ ДОСТУП К ИСТОЧНИКУ ИНФОРМАЦИИ НИКТО НЕ ОТМЕНЯЛ.</a:t>
            </a:r>
          </a:p>
        </p:txBody>
      </p:sp>
    </p:spTree>
    <p:extLst>
      <p:ext uri="{BB962C8B-B14F-4D97-AF65-F5344CB8AC3E}">
        <p14:creationId xmlns:p14="http://schemas.microsoft.com/office/powerpoint/2010/main" val="9852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72655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0" y="72655"/>
            <a:ext cx="6580717" cy="658071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087892" y="5125553"/>
            <a:ext cx="6012482" cy="1668896"/>
            <a:chOff x="2959372" y="5026657"/>
            <a:chExt cx="6001748" cy="183134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372" y="5026657"/>
              <a:ext cx="6001748" cy="1831343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0DAA6F4-3C24-4699-8958-368CCAEEA4F9}"/>
                </a:ext>
              </a:extLst>
            </p:cNvPr>
            <p:cNvSpPr/>
            <p:nvPr/>
          </p:nvSpPr>
          <p:spPr>
            <a:xfrm>
              <a:off x="3091512" y="5192714"/>
              <a:ext cx="5737468" cy="844337"/>
            </a:xfrm>
            <a:prstGeom prst="rect">
              <a:avLst/>
            </a:prstGeom>
            <a:noFill/>
            <a:ln w="57150" cap="flat" cmpd="sng" algn="ctr">
              <a:noFill/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sz="4400" b="1" dirty="0">
                  <a:solidFill>
                    <a:schemeClr val="bg1"/>
                  </a:solidFill>
                  <a:latin typeface="Gabriola" panose="04040605051002020D02" pitchFamily="82" charset="0"/>
                </a:rPr>
                <a:t>ПРОДАВЕЦ-КОНСУЛЬТАНТ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792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15034" y="1936028"/>
            <a:ext cx="115786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ЭТОТ ЧЕЛОВЕК — ПСИХОЛОГ И СТРАТЕГ В ОДНОМ ЛИЦЕ. ОН УМЕЕТ СЧИТЫВАТЬ ЖЕЛАНИЯ КЛИЕНТА ПО МИМИКЕ И ЖЕСТАМ, ПРЕДЛАГАЯ ИМЕННО ТО, ЧТО НУЖНО. ЕГО ГЛАВНАЯ ЗАДАЧА — НЕ ПРОСТО ПРОДАТЬ ТОВАР, А ВЫСТРОИТЬ ДОЛГОСРОЧНЫЕ ОТНОШЕНИЯ С ПОКУПАТЕЛЕМ. </a:t>
            </a:r>
          </a:p>
        </p:txBody>
      </p:sp>
    </p:spTree>
    <p:extLst>
      <p:ext uri="{BB962C8B-B14F-4D97-AF65-F5344CB8AC3E}">
        <p14:creationId xmlns:p14="http://schemas.microsoft.com/office/powerpoint/2010/main" val="1358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142324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087894" y="5124986"/>
            <a:ext cx="6012482" cy="1733014"/>
            <a:chOff x="2959372" y="4956297"/>
            <a:chExt cx="6001748" cy="190170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372" y="5026657"/>
              <a:ext cx="6001748" cy="1831343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0DAA6F4-3C24-4699-8958-368CCAEEA4F9}"/>
                </a:ext>
              </a:extLst>
            </p:cNvPr>
            <p:cNvSpPr/>
            <p:nvPr/>
          </p:nvSpPr>
          <p:spPr>
            <a:xfrm>
              <a:off x="3091512" y="4956297"/>
              <a:ext cx="5737468" cy="1317167"/>
            </a:xfrm>
            <a:prstGeom prst="rect">
              <a:avLst/>
            </a:prstGeom>
            <a:noFill/>
            <a:ln w="57150" cap="flat" cmpd="sng" algn="ctr">
              <a:noFill/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</a:rPr>
                <a:t>РИЕЛТОР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792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527939" y="1833311"/>
            <a:ext cx="11132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ЭТОТ СПЕЦИАЛИСТ ЗНАЕТ О ГОРОДЕ БОЛЬШЕ, ЧЕМ ЛЮБОЙ ЧИНОВНИК. ОН В КУРСЕ, ГДЕ СКОРО ПОСТРОЯТ ШКОЛУ, В КАКОЙ СТОРОНЕ ВОСХОД СОЛНЦА И НАСКОЛЬКО ШУМНО БУДЕТ В КВАРТИРЕ С ОКНАМИ ВО ДВОР. ОН ПОМОГАЕТ ЛЮДЯМ НАЙТИ МЕСТО, КОТОРОЕ СТАНЕТ ДЛЯ НИХ ДОМОМ. </a:t>
            </a:r>
          </a:p>
        </p:txBody>
      </p:sp>
    </p:spTree>
    <p:extLst>
      <p:ext uri="{BB962C8B-B14F-4D97-AF65-F5344CB8AC3E}">
        <p14:creationId xmlns:p14="http://schemas.microsoft.com/office/powerpoint/2010/main" val="22943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72655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959372" y="5026657"/>
            <a:ext cx="6001748" cy="1831343"/>
            <a:chOff x="2959372" y="5026657"/>
            <a:chExt cx="6001748" cy="183134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372" y="5026657"/>
              <a:ext cx="6001748" cy="1831343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0DAA6F4-3C24-4699-8958-368CCAEEA4F9}"/>
                </a:ext>
              </a:extLst>
            </p:cNvPr>
            <p:cNvSpPr/>
            <p:nvPr/>
          </p:nvSpPr>
          <p:spPr>
            <a:xfrm>
              <a:off x="3223652" y="5026657"/>
              <a:ext cx="5589522" cy="1200329"/>
            </a:xfrm>
            <a:prstGeom prst="rect">
              <a:avLst/>
            </a:prstGeom>
            <a:noFill/>
            <a:ln w="57150" cap="flat" cmpd="sng" algn="ctr">
              <a:noFill/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</a:rPr>
                <a:t>БУХГАЛТЕР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792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937241" y="1731690"/>
            <a:ext cx="103137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ЭТОГО ЧЕЛОВЕКА НАЗЫВАЮТ «ХРАНИТЕЛЕМ ПОРЯДКА» В МИРЕ ФИНАНСОВ. ОН ПРИВОДИТ В РАВНОВЕСИЕ ДОХОДЫ И РАСХОДЫ, СЛЕДИТ ЗА ТЕМ, ЧТОБЫ КАЖДАЯ КОПЕЙКА БЫЛА УЧТЕНА. ЕГО РАБОТА ТРЕБУЕТ ПЕДАНТИЧНОСТИ, ВНИМАТЕЛЬНОСТИ И ЛЮБВИ К ЦИФРАМ. </a:t>
            </a:r>
          </a:p>
        </p:txBody>
      </p:sp>
    </p:spTree>
    <p:extLst>
      <p:ext uri="{BB962C8B-B14F-4D97-AF65-F5344CB8AC3E}">
        <p14:creationId xmlns:p14="http://schemas.microsoft.com/office/powerpoint/2010/main" val="29756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A455A7-9EAA-4C85-A26F-79739F9B40E3}"/>
              </a:ext>
            </a:extLst>
          </p:cNvPr>
          <p:cNvGrpSpPr/>
          <p:nvPr/>
        </p:nvGrpSpPr>
        <p:grpSpPr>
          <a:xfrm>
            <a:off x="-140798" y="954605"/>
            <a:ext cx="12192000" cy="4107067"/>
            <a:chOff x="-265043" y="1687943"/>
            <a:chExt cx="12324522" cy="327651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B1A3B72-0926-4E30-9BD1-8460AB5B59C8}"/>
                </a:ext>
              </a:extLst>
            </p:cNvPr>
            <p:cNvGrpSpPr/>
            <p:nvPr/>
          </p:nvGrpSpPr>
          <p:grpSpPr>
            <a:xfrm>
              <a:off x="677086" y="3160025"/>
              <a:ext cx="10935229" cy="1804432"/>
              <a:chOff x="677086" y="2923237"/>
              <a:chExt cx="10935229" cy="1804432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7DEC957-AB6D-41E4-ACD8-235972E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433" y="2923237"/>
                <a:ext cx="7493133" cy="1804432"/>
              </a:xfrm>
              <a:prstGeom prst="rect">
                <a:avLst/>
              </a:prstGeom>
            </p:spPr>
          </p:pic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F2C940B-1B82-48BB-B466-C87E567BD3BA}"/>
                  </a:ext>
                </a:extLst>
              </p:cNvPr>
              <p:cNvSpPr/>
              <p:nvPr/>
            </p:nvSpPr>
            <p:spPr>
              <a:xfrm>
                <a:off x="677086" y="3144911"/>
                <a:ext cx="10935229" cy="789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ВЕРЮ - НЕ ВЕРЮ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CFDF32B-8175-4B4D-B056-9860E883E59A}"/>
                </a:ext>
              </a:extLst>
            </p:cNvPr>
            <p:cNvGrpSpPr/>
            <p:nvPr/>
          </p:nvGrpSpPr>
          <p:grpSpPr>
            <a:xfrm>
              <a:off x="-265043" y="1687943"/>
              <a:ext cx="12324522" cy="1339332"/>
              <a:chOff x="-265043" y="1665730"/>
              <a:chExt cx="12324522" cy="1339332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DEB8BE9-96F7-4250-A776-8D92326A35C6}"/>
                  </a:ext>
                </a:extLst>
              </p:cNvPr>
              <p:cNvSpPr/>
              <p:nvPr/>
            </p:nvSpPr>
            <p:spPr>
              <a:xfrm>
                <a:off x="-265043" y="1665730"/>
                <a:ext cx="12192000" cy="984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13800" b="1" dirty="0">
                    <a:solidFill>
                      <a:schemeClr val="bg1"/>
                    </a:solidFill>
                    <a:latin typeface="Fira Sans" panose="020B0503050000020004" pitchFamily="34" charset="0"/>
                  </a:rPr>
                  <a:t>2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BB4F399-83AD-457C-829B-9EB4D7DD5C5F}"/>
                  </a:ext>
                </a:extLst>
              </p:cNvPr>
              <p:cNvSpPr/>
              <p:nvPr/>
            </p:nvSpPr>
            <p:spPr>
              <a:xfrm>
                <a:off x="-132521" y="2247889"/>
                <a:ext cx="12192000" cy="757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54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Segoe UI Black" panose="020B0A02040204020203" pitchFamily="34" charset="0"/>
                  </a:rPr>
                  <a:t>РАУНД</a:t>
                </a:r>
              </a:p>
            </p:txBody>
          </p:sp>
        </p:grpSp>
      </p:grpSp>
      <p:pic>
        <p:nvPicPr>
          <p:cNvPr id="1028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509A9F65-61EB-4419-8A72-FA1E25D0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32">
            <a:off x="8770311" y="137462"/>
            <a:ext cx="3602957" cy="36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85A54996-BBBC-4CAA-B68E-FE3C754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690">
            <a:off x="-141226" y="2901666"/>
            <a:ext cx="2964655" cy="296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66" y="142324"/>
            <a:ext cx="6580717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4715" y="277283"/>
            <a:ext cx="7078678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33601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54213" y="1992609"/>
            <a:ext cx="11500338" cy="292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КВАЛИФИЦИРОВАННЫЙ САНТЕХНИК МОЖЕТ ЗАРАБАТЫВАТЬ БОЛЬШЕ СРЕДНЕСТАТИСТИЧЕСКОГО ОФИСНОГО РАБОТНИКА?</a:t>
            </a:r>
          </a:p>
        </p:txBody>
      </p:sp>
      <p:pic>
        <p:nvPicPr>
          <p:cNvPr id="8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41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7169" y="142325"/>
            <a:ext cx="7078678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360932" y="2535899"/>
            <a:ext cx="9466406" cy="1793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СЛОВО «ВРАЧ» ИСТОРИЧЕСКИ ПРОИЗОШЛО ОТ СЛОВА «ВРАТЬ»?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33601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pic>
        <p:nvPicPr>
          <p:cNvPr id="11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39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8311" y="142323"/>
            <a:ext cx="7078678" cy="6580717"/>
          </a:xfrm>
          <a:prstGeom prst="rect">
            <a:avLst/>
          </a:prstGeom>
        </p:spPr>
      </p:pic>
      <p:pic>
        <p:nvPicPr>
          <p:cNvPr id="7" name="Рисунок 6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83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651238" y="1880228"/>
            <a:ext cx="10885793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40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СУЩЕСТВУЕТ ПРОФЕССИЯ "ПЕРЕВОРАЧИВАТЕЛЬ ПИНГВИНОВ"? </a:t>
            </a:r>
          </a:p>
          <a:p>
            <a:pPr algn="ctr">
              <a:lnSpc>
                <a:spcPts val="4400"/>
              </a:lnSpc>
            </a:pPr>
            <a:r>
              <a:rPr lang="ru-RU" sz="40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СОГЛАСНО МИФУ, ЭТИ ПТИЦЫ ПАДАЮТ НА СПИНУ И НЕ МОГУТ ПОДНЯТЬСЯ.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33601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pic>
        <p:nvPicPr>
          <p:cNvPr id="8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15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72655"/>
            <a:ext cx="7078678" cy="6580717"/>
          </a:xfrm>
          <a:prstGeom prst="rect">
            <a:avLst/>
          </a:prstGeom>
        </p:spPr>
      </p:pic>
      <p:pic>
        <p:nvPicPr>
          <p:cNvPr id="7" name="Рисунок 6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28004" y="1985235"/>
            <a:ext cx="11552756" cy="289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СУЩЕСТВУЕТ ПРОФЕССИЯ "ДЕГУСТАТОР КОРМОВ ДЛЯ ЖИВОТНЫХ"? ЭТОТ СПЕЦИАЛИСТ ПРОБУЕТ НА ВКУС СУХОЙ И ВЛАЖНЫЙ КОРМ ДЛЯ КОШЕК И СОБАК, ЧТОБЫ ПРОВЕРИТЬ ЕГО КАЧЕСТВО И ВКУСОВУЮ ПРИВЛЕКАТЕЛЬНОСТЬ.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33601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pic>
        <p:nvPicPr>
          <p:cNvPr id="11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900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55D4E6-9409-4B01-BF5E-647C7A11B2DA}"/>
              </a:ext>
            </a:extLst>
          </p:cNvPr>
          <p:cNvSpPr/>
          <p:nvPr/>
        </p:nvSpPr>
        <p:spPr>
          <a:xfrm>
            <a:off x="0" y="4636477"/>
            <a:ext cx="12192000" cy="2221523"/>
          </a:xfrm>
          <a:prstGeom prst="rect">
            <a:avLst/>
          </a:prstGeom>
          <a:solidFill>
            <a:srgbClr val="F3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ira Sans" panose="020B05030500000200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84270-FB32-4548-8414-E95A51C4F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19829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272AD4-87FF-4151-B1C5-C1E08BF0CDF2}"/>
              </a:ext>
            </a:extLst>
          </p:cNvPr>
          <p:cNvSpPr/>
          <p:nvPr/>
        </p:nvSpPr>
        <p:spPr>
          <a:xfrm rot="167885">
            <a:off x="238667" y="215145"/>
            <a:ext cx="11805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Fira Sans" panose="020B0503050000020004" pitchFamily="34" charset="0"/>
              </a:rPr>
              <a:t>ПРАВИЛА ИГРЫ: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84E45-81B0-48A6-AD2B-C9E378EAA90E}"/>
              </a:ext>
            </a:extLst>
          </p:cNvPr>
          <p:cNvSpPr/>
          <p:nvPr/>
        </p:nvSpPr>
        <p:spPr>
          <a:xfrm>
            <a:off x="2097177" y="4939574"/>
            <a:ext cx="6751088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4400" b="1" dirty="0">
                <a:solidFill>
                  <a:srgbClr val="171718"/>
                </a:solidFill>
                <a:latin typeface="Gabriola" panose="04040605051002020D02" pitchFamily="82" charset="0"/>
                <a:cs typeface="Segoe UI" panose="020B0502040204020203" pitchFamily="34" charset="0"/>
              </a:rPr>
              <a:t>Правильный ответ +1 балл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A070495-2990-4558-A252-5E75821EBECF}"/>
              </a:ext>
            </a:extLst>
          </p:cNvPr>
          <p:cNvGrpSpPr/>
          <p:nvPr/>
        </p:nvGrpSpPr>
        <p:grpSpPr>
          <a:xfrm>
            <a:off x="1438651" y="5722228"/>
            <a:ext cx="10389413" cy="769441"/>
            <a:chOff x="2023090" y="3457722"/>
            <a:chExt cx="10389413" cy="76944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FEEC7CA-4939-4D2C-9694-24C59F379E5D}"/>
                </a:ext>
              </a:extLst>
            </p:cNvPr>
            <p:cNvSpPr/>
            <p:nvPr/>
          </p:nvSpPr>
          <p:spPr>
            <a:xfrm>
              <a:off x="2596904" y="3457722"/>
              <a:ext cx="981559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>
                  <a:solidFill>
                    <a:srgbClr val="171718"/>
                  </a:solidFill>
                  <a:latin typeface="Gabriola" panose="04040605051002020D02" pitchFamily="82" charset="0"/>
                  <a:cs typeface="Segoe UI" panose="020B0502040204020203" pitchFamily="34" charset="0"/>
                </a:rPr>
                <a:t>Неправильный или неразборчивый ответ 0 баллов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A611B4A-BEEC-4C26-8DD7-EA9B71D81FA3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D393B362-24B5-4969-985C-6B9BCC307C8D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0" name="Овал 19">
                  <a:extLst>
                    <a:ext uri="{FF2B5EF4-FFF2-40B4-BE49-F238E27FC236}">
                      <a16:creationId xmlns:a16="http://schemas.microsoft.com/office/drawing/2014/main" id="{62D32E0D-3BF6-46AF-9863-B49EF77B6909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BCB4EE5F-574C-424F-9B66-0C939FED7785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17E53AA3-C895-46B1-843C-92742C2CD280}"/>
                  </a:ext>
                </a:extLst>
              </p:cNvPr>
              <p:cNvSpPr/>
              <p:nvPr/>
            </p:nvSpPr>
            <p:spPr>
              <a:xfrm>
                <a:off x="1332591" y="3628320"/>
                <a:ext cx="35298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>
                    <a:solidFill>
                      <a:srgbClr val="523BBA"/>
                    </a:solidFill>
                    <a:latin typeface="Fira Sans" panose="020B0503050000020004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0</a:t>
                </a:r>
                <a:endParaRPr lang="ru-RU" sz="2200" dirty="0">
                  <a:solidFill>
                    <a:srgbClr val="523BBA"/>
                  </a:solidFill>
                  <a:latin typeface="Fira Sans" panose="020B0503050000020004" pitchFamily="34" charset="0"/>
                  <a:ea typeface="Segoe UI Black" panose="020B0A02040204020203" pitchFamily="34" charset="0"/>
                  <a:cs typeface="Segoe UI Semibold" panose="020B0702040204020203" pitchFamily="34" charset="0"/>
                </a:endParaRPr>
              </a:p>
            </p:txBody>
          </p:sp>
        </p:grp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F1EEAC8-F037-4AA7-BF46-3984E0DAB11A}"/>
              </a:ext>
            </a:extLst>
          </p:cNvPr>
          <p:cNvSpPr/>
          <p:nvPr/>
        </p:nvSpPr>
        <p:spPr>
          <a:xfrm>
            <a:off x="1987308" y="3520230"/>
            <a:ext cx="10179534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4400" b="1" dirty="0">
                <a:solidFill>
                  <a:srgbClr val="171718"/>
                </a:solidFill>
                <a:latin typeface="Gabriola" panose="04040605051002020D02" pitchFamily="82" charset="0"/>
                <a:cs typeface="Segoe UI" panose="020B0502040204020203" pitchFamily="34" charset="0"/>
              </a:rPr>
              <a:t>Запрещается использовать телефоны и иные гаджеты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9154C11-0133-4139-955D-34CD918725D6}"/>
              </a:ext>
            </a:extLst>
          </p:cNvPr>
          <p:cNvSpPr/>
          <p:nvPr/>
        </p:nvSpPr>
        <p:spPr>
          <a:xfrm>
            <a:off x="1987308" y="2069607"/>
            <a:ext cx="8768622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4400" b="1" dirty="0">
                <a:solidFill>
                  <a:srgbClr val="171718"/>
                </a:solidFill>
                <a:latin typeface="Gabriola" panose="04040605051002020D02" pitchFamily="82" charset="0"/>
                <a:cs typeface="Segoe UI" panose="020B0502040204020203" pitchFamily="34" charset="0"/>
              </a:rPr>
              <a:t>В каждом раунде 5 вопросов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8B8E6A7-8B2E-40CD-9D10-BE1A8423C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1" y="3048629"/>
            <a:ext cx="429936" cy="40802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A171A79-C4A4-447C-8C01-049326A9F31C}"/>
              </a:ext>
            </a:extLst>
          </p:cNvPr>
          <p:cNvSpPr/>
          <p:nvPr/>
        </p:nvSpPr>
        <p:spPr>
          <a:xfrm>
            <a:off x="1987308" y="2743722"/>
            <a:ext cx="9900311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4400" b="1" dirty="0">
                <a:solidFill>
                  <a:srgbClr val="171718"/>
                </a:solidFill>
                <a:latin typeface="Gabriola" panose="04040605051002020D02" pitchFamily="82" charset="0"/>
                <a:cs typeface="Segoe UI" panose="020B0502040204020203" pitchFamily="34" charset="0"/>
              </a:rPr>
              <a:t>Для обсуждения и ответа на вопрос – 30 секунд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710D92-2D7E-8239-CB6A-4F5BFF9C7140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AB5A7D6-E042-81FC-9880-4D3BB5ABCB72}"/>
              </a:ext>
            </a:extLst>
          </p:cNvPr>
          <p:cNvSpPr/>
          <p:nvPr/>
        </p:nvSpPr>
        <p:spPr>
          <a:xfrm>
            <a:off x="1438651" y="5071766"/>
            <a:ext cx="549031" cy="549031"/>
          </a:xfrm>
          <a:prstGeom prst="ellipse">
            <a:avLst/>
          </a:prstGeom>
          <a:solidFill>
            <a:srgbClr val="EF3E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latin typeface="Fira Sans" panose="020B05030500000200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51D8681-61B0-E8A7-8C79-FEA35D5BDD4E}"/>
              </a:ext>
            </a:extLst>
          </p:cNvPr>
          <p:cNvSpPr/>
          <p:nvPr/>
        </p:nvSpPr>
        <p:spPr>
          <a:xfrm>
            <a:off x="1490611" y="5123726"/>
            <a:ext cx="445110" cy="445110"/>
          </a:xfrm>
          <a:prstGeom prst="ellipse">
            <a:avLst/>
          </a:prstGeom>
          <a:solidFill>
            <a:srgbClr val="F3F3F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latin typeface="Fira Sans" panose="020B05030500000200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0F0B10C-856A-4C09-3806-F302C79CB2E7}"/>
              </a:ext>
            </a:extLst>
          </p:cNvPr>
          <p:cNvSpPr/>
          <p:nvPr/>
        </p:nvSpPr>
        <p:spPr>
          <a:xfrm>
            <a:off x="1490611" y="5126864"/>
            <a:ext cx="4966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EF3E24"/>
                </a:solidFill>
                <a:latin typeface="Fira Sans" panose="020B05030500000200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+1</a:t>
            </a:r>
            <a:endParaRPr lang="ru-RU" sz="2200" dirty="0">
              <a:solidFill>
                <a:srgbClr val="EF3E24"/>
              </a:solidFill>
              <a:latin typeface="Fira Sans" panose="020B0503050000020004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Рисунок 7" descr="Скрепка">
            <a:extLst>
              <a:ext uri="{FF2B5EF4-FFF2-40B4-BE49-F238E27FC236}">
                <a16:creationId xmlns:a16="http://schemas.microsoft.com/office/drawing/2014/main" id="{303E24AC-46E5-4C52-9B11-90C2BBCFE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1217">
            <a:off x="1370779" y="1618416"/>
            <a:ext cx="565681" cy="56568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CFB7941-3886-489B-A76D-27F57275A706}"/>
              </a:ext>
            </a:extLst>
          </p:cNvPr>
          <p:cNvSpPr/>
          <p:nvPr/>
        </p:nvSpPr>
        <p:spPr>
          <a:xfrm>
            <a:off x="2012465" y="1383430"/>
            <a:ext cx="5488264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4400" b="1" dirty="0">
                <a:solidFill>
                  <a:srgbClr val="171718"/>
                </a:solidFill>
                <a:latin typeface="Gabriola" panose="04040605051002020D02" pitchFamily="82" charset="0"/>
                <a:cs typeface="Segoe UI" panose="020B0502040204020203" pitchFamily="34" charset="0"/>
              </a:rPr>
              <a:t>5 раундов</a:t>
            </a:r>
          </a:p>
        </p:txBody>
      </p:sp>
      <p:pic>
        <p:nvPicPr>
          <p:cNvPr id="11" name="Рисунок 10" descr="Контрольный список">
            <a:extLst>
              <a:ext uri="{FF2B5EF4-FFF2-40B4-BE49-F238E27FC236}">
                <a16:creationId xmlns:a16="http://schemas.microsoft.com/office/drawing/2014/main" id="{50758770-5E95-4654-B47A-AD675D729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4945" y="2207047"/>
            <a:ext cx="677350" cy="677350"/>
          </a:xfrm>
          <a:prstGeom prst="rect">
            <a:avLst/>
          </a:prstGeom>
        </p:spPr>
      </p:pic>
      <p:pic>
        <p:nvPicPr>
          <p:cNvPr id="13" name="Рисунок 12" descr="Смартфон">
            <a:extLst>
              <a:ext uri="{FF2B5EF4-FFF2-40B4-BE49-F238E27FC236}">
                <a16:creationId xmlns:a16="http://schemas.microsoft.com/office/drawing/2014/main" id="{95E8FFFE-C288-4AAA-9891-4002009805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4945" y="3642607"/>
            <a:ext cx="677350" cy="6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72655"/>
            <a:ext cx="7078678" cy="6580717"/>
          </a:xfrm>
          <a:prstGeom prst="rect">
            <a:avLst/>
          </a:prstGeom>
        </p:spPr>
      </p:pic>
      <p:pic>
        <p:nvPicPr>
          <p:cNvPr id="7" name="Рисунок 6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751870" y="1985235"/>
            <a:ext cx="10705023" cy="289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ПЕРВЫЕ ПОЖАРНЫЕ КОМАНДЫ В ДРЕВНЕМ РИМЕ БЫЛИ ОДНОВРЕМЕННО И ГРАБИТЕЛЯМИ? ОНИ НАЧИНАЛИ ТУШИТЬ ПОЖАР ТОЛЬКО ПОСЛЕ ТОГО, КАК ХОЗЯИН ДОМА ПЛАТИЛ ИМ ДЕНЬГИ.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336016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pic>
        <p:nvPicPr>
          <p:cNvPr id="11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22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620109" y="2396161"/>
            <a:ext cx="10935228" cy="2261832"/>
            <a:chOff x="677086" y="2923237"/>
            <a:chExt cx="10935229" cy="180443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789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СДАЧА БЛАНКОВ</a:t>
              </a:r>
            </a:p>
          </p:txBody>
        </p:sp>
      </p:grpSp>
      <p:pic>
        <p:nvPicPr>
          <p:cNvPr id="1026" name="Picture 2" descr="3d Bericht Bilder - Kostenloser Download auf Freepik">
            <a:extLst>
              <a:ext uri="{FF2B5EF4-FFF2-40B4-BE49-F238E27FC236}">
                <a16:creationId xmlns:a16="http://schemas.microsoft.com/office/drawing/2014/main" id="{2557BC46-3098-4DB5-8A15-1CE24C5F5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>
            <a:off x="9915317" y="442276"/>
            <a:ext cx="2024269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3d Bericht Bilder - Kostenloser Download auf Freepik">
            <a:extLst>
              <a:ext uri="{FF2B5EF4-FFF2-40B4-BE49-F238E27FC236}">
                <a16:creationId xmlns:a16="http://schemas.microsoft.com/office/drawing/2014/main" id="{3570DC9D-7F45-4BC3-B268-5EF35C1FC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 flipH="1">
            <a:off x="116869" y="3770681"/>
            <a:ext cx="2352920" cy="24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4120" y="170840"/>
            <a:ext cx="7078678" cy="6580717"/>
          </a:xfrm>
          <a:prstGeom prst="rect">
            <a:avLst/>
          </a:prstGeom>
        </p:spPr>
      </p:pic>
      <p:pic>
        <p:nvPicPr>
          <p:cNvPr id="6" name="Рисунок 5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469" y="170840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68" y="170840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1A64DD-CB96-4354-8F93-7BDF16388C33}"/>
              </a:ext>
            </a:extLst>
          </p:cNvPr>
          <p:cNvSpPr/>
          <p:nvPr/>
        </p:nvSpPr>
        <p:spPr>
          <a:xfrm>
            <a:off x="-61163" y="5597664"/>
            <a:ext cx="12226573" cy="1107996"/>
          </a:xfrm>
          <a:prstGeom prst="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chemeClr val="tx1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 крупных городах востребованные специалисты рабочих профессий (сантехники, электрики) действительно могут получать доход выше среднего. Дефицит кадров в этой сфере и сложность работы делают их услуги дорогими.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2733742" y="3795305"/>
            <a:ext cx="6720781" cy="1631324"/>
            <a:chOff x="677086" y="2923237"/>
            <a:chExt cx="10496689" cy="18044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060289"/>
              <a:ext cx="10496689" cy="1112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6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ВЕРЮ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725414" y="1647578"/>
            <a:ext cx="106534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КВАЛИФИЦИРОВАННЫЙ САНТЕХНИК МОЖЕТ ЗАРАБАТЫВАТЬ БОЛЬШЕ СРЕДНЕСТАТИСТИЧЕСКОГО ОФИСНОГО РАБОТНИКА?</a:t>
            </a:r>
          </a:p>
        </p:txBody>
      </p:sp>
    </p:spTree>
    <p:extLst>
      <p:ext uri="{BB962C8B-B14F-4D97-AF65-F5344CB8AC3E}">
        <p14:creationId xmlns:p14="http://schemas.microsoft.com/office/powerpoint/2010/main" val="40366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6235" y="17926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91" y="312990"/>
            <a:ext cx="6580717" cy="65807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5CA4A9-F531-4E9E-9C39-B7CE8E6450B9}"/>
              </a:ext>
            </a:extLst>
          </p:cNvPr>
          <p:cNvSpPr/>
          <p:nvPr/>
        </p:nvSpPr>
        <p:spPr>
          <a:xfrm>
            <a:off x="296070" y="5213648"/>
            <a:ext cx="11589198" cy="1384995"/>
          </a:xfrm>
          <a:prstGeom prst="rect">
            <a:avLst/>
          </a:prstGeom>
          <a:ln w="7620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 древнерусском языке слово «врать» означало «говорить», «заговаривать». Лекари использовали заговоры и заклинания как часть лечения. Со временем значение слова изменилось.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2371860" y="3412749"/>
            <a:ext cx="7437619" cy="1551486"/>
            <a:chOff x="677086" y="2923237"/>
            <a:chExt cx="10935229" cy="18044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067" y="2923237"/>
              <a:ext cx="7493133" cy="1804432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991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ВЕРЮ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68" y="170840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5366" y="1849624"/>
            <a:ext cx="11817531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40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СЛОВО «ВРАЧ» ИСТОРИЧЕСКИ ПРОИЗОШЛО ОТ СЛОВА «ВРАТЬ»?</a:t>
            </a:r>
          </a:p>
        </p:txBody>
      </p:sp>
    </p:spTree>
    <p:extLst>
      <p:ext uri="{BB962C8B-B14F-4D97-AF65-F5344CB8AC3E}">
        <p14:creationId xmlns:p14="http://schemas.microsoft.com/office/powerpoint/2010/main" val="757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4464" y="72655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70840"/>
            <a:ext cx="6580717" cy="65807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E5BE8B-866B-4445-B63D-97633AA6ECC5}"/>
              </a:ext>
            </a:extLst>
          </p:cNvPr>
          <p:cNvSpPr/>
          <p:nvPr/>
        </p:nvSpPr>
        <p:spPr>
          <a:xfrm>
            <a:off x="1279896" y="5447873"/>
            <a:ext cx="9684884" cy="1220847"/>
          </a:xfrm>
          <a:prstGeom prst="rect">
            <a:avLst/>
          </a:prstGeom>
          <a:ln w="7620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2800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 известный интернет-миф. У пингвинов нет с этим проблем.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2514794" y="3980204"/>
            <a:ext cx="7073343" cy="1334925"/>
            <a:chOff x="677086" y="2923237"/>
            <a:chExt cx="10935229" cy="18044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006332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НЕ ВЕРЮ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68" y="170840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262792" y="1706190"/>
            <a:ext cx="116626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СУЩЕСТВУЕТ ПРОФЕССИЯ "ПЕРЕВОРАЧИВАТЕЛЬ ПИНГВИНОВ"? </a:t>
            </a:r>
          </a:p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СОГЛАСНО МИФУ, ЭТИ ПТИЦЫ ПАДАЮТ НА СПИНУ И НЕ МОГУТ ПОДНЯТЬСЯ. </a:t>
            </a:r>
          </a:p>
        </p:txBody>
      </p:sp>
    </p:spTree>
    <p:extLst>
      <p:ext uri="{BB962C8B-B14F-4D97-AF65-F5344CB8AC3E}">
        <p14:creationId xmlns:p14="http://schemas.microsoft.com/office/powerpoint/2010/main" val="16262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72655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3E6DC0-DD56-4752-874E-F062DF977223}"/>
              </a:ext>
            </a:extLst>
          </p:cNvPr>
          <p:cNvSpPr/>
          <p:nvPr/>
        </p:nvSpPr>
        <p:spPr>
          <a:xfrm>
            <a:off x="150533" y="4714150"/>
            <a:ext cx="11887200" cy="1938992"/>
          </a:xfrm>
          <a:prstGeom prst="rect">
            <a:avLst/>
          </a:prstGeom>
          <a:ln w="7620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 работа технолога или эксперта по качеству на фабрике по производству кормов. Такие специалисты действительно оценивают органолептические свойства кормов: запах, текстуру, консистенцию. Это необходимо для контроля качества, хотя проглатывают они продукт далеко не всегда.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2767408" y="3490802"/>
            <a:ext cx="6653450" cy="1188513"/>
            <a:chOff x="672176" y="2923237"/>
            <a:chExt cx="10935229" cy="18044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2176" y="2975073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72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ВЕРЮ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68" y="170840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239268" y="1477588"/>
            <a:ext cx="11709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СУЩЕСТВУЕТ ПРОФЕССИЯ "ДЕГУСТАТОР КОРМОВ ДЛЯ ЖИВОТНЫХ"? ЭТОТ СПЕЦИАЛИСТ ПРОБУЕТ НА ВКУС СУХОЙ И ВЛАЖНЫЙ КОРМ ДЛЯ КОШЕК И СОБАК, ЧТОБЫ ПРОВЕРИТЬ ЕГО КАЧЕСТВО И ВКУСОВУЮ ПРИВЛЕКАТЕЛЬНОСТЬ.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4576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2043" y="223158"/>
            <a:ext cx="7078678" cy="6580717"/>
          </a:xfrm>
          <a:prstGeom prst="rect">
            <a:avLst/>
          </a:prstGeom>
        </p:spPr>
      </p:pic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87" y="223157"/>
            <a:ext cx="6580717" cy="65807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245D80-2E51-4E01-B0E9-8220BF96CB59}"/>
              </a:ext>
            </a:extLst>
          </p:cNvPr>
          <p:cNvSpPr/>
          <p:nvPr/>
        </p:nvSpPr>
        <p:spPr>
          <a:xfrm>
            <a:off x="89803" y="5130885"/>
            <a:ext cx="12165405" cy="1200329"/>
          </a:xfrm>
          <a:prstGeom prst="rect">
            <a:avLst/>
          </a:prstGeom>
          <a:ln w="7620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Исторический факт: Марк </a:t>
            </a:r>
            <a:r>
              <a:rPr lang="ru-RU" sz="2400" i="1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Лициний</a:t>
            </a:r>
            <a:r>
              <a:rPr lang="ru-RU" sz="2400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Красс, богатейший римлянин, создал первую профессиональную пожарную команду. Но его люди приезжали на пожар и… начинали торговаться с владельцем о цене, наблюдая, как горит дом.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3266877" y="3531382"/>
            <a:ext cx="5654505" cy="1406904"/>
            <a:chOff x="525512" y="2906463"/>
            <a:chExt cx="10935229" cy="18044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133" y="2906463"/>
              <a:ext cx="7493133" cy="1804432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525512" y="2906463"/>
              <a:ext cx="10935229" cy="1269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ВЕРЮ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68" y="170840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752500" y="1522902"/>
            <a:ext cx="106832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ВЕРИТЕ ЛИ ВЫ, ЧТО ПЕРВЫЕ ПОЖАРНЫЕ КОМАНДЫ В ДРЕВНЕМ РИМЕ БЫЛИ ОДНОВРЕМЕННО И ГРАБИТЕЛЯМИ? ОНИ НАЧИНАЛИ ТУШИТЬ ПОЖАР ТОЛЬКО ПОСЛЕ ТОГО, КАК ХОЗЯИН ДОМА ПЛАТИЛ ИМ ДЕНЬГИ.</a:t>
            </a:r>
          </a:p>
        </p:txBody>
      </p:sp>
    </p:spTree>
    <p:extLst>
      <p:ext uri="{BB962C8B-B14F-4D97-AF65-F5344CB8AC3E}">
        <p14:creationId xmlns:p14="http://schemas.microsoft.com/office/powerpoint/2010/main" val="41632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A455A7-9EAA-4C85-A26F-79739F9B40E3}"/>
              </a:ext>
            </a:extLst>
          </p:cNvPr>
          <p:cNvGrpSpPr/>
          <p:nvPr/>
        </p:nvGrpSpPr>
        <p:grpSpPr>
          <a:xfrm>
            <a:off x="-140798" y="954605"/>
            <a:ext cx="12192000" cy="4107067"/>
            <a:chOff x="-265043" y="1687943"/>
            <a:chExt cx="12324522" cy="327651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B1A3B72-0926-4E30-9BD1-8460AB5B59C8}"/>
                </a:ext>
              </a:extLst>
            </p:cNvPr>
            <p:cNvGrpSpPr/>
            <p:nvPr/>
          </p:nvGrpSpPr>
          <p:grpSpPr>
            <a:xfrm>
              <a:off x="677086" y="3160025"/>
              <a:ext cx="10935229" cy="1804432"/>
              <a:chOff x="677086" y="2923237"/>
              <a:chExt cx="10935229" cy="1804432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7DEC957-AB6D-41E4-ACD8-235972E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433" y="2923237"/>
                <a:ext cx="7493133" cy="1804432"/>
              </a:xfrm>
              <a:prstGeom prst="rect">
                <a:avLst/>
              </a:prstGeom>
            </p:spPr>
          </p:pic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F2C940B-1B82-48BB-B466-C87E567BD3BA}"/>
                  </a:ext>
                </a:extLst>
              </p:cNvPr>
              <p:cNvSpPr/>
              <p:nvPr/>
            </p:nvSpPr>
            <p:spPr>
              <a:xfrm>
                <a:off x="677086" y="3144911"/>
                <a:ext cx="10935229" cy="789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ПРОФЕССИИ БУДУЩЕГО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CFDF32B-8175-4B4D-B056-9860E883E59A}"/>
                </a:ext>
              </a:extLst>
            </p:cNvPr>
            <p:cNvGrpSpPr/>
            <p:nvPr/>
          </p:nvGrpSpPr>
          <p:grpSpPr>
            <a:xfrm>
              <a:off x="-265043" y="1687943"/>
              <a:ext cx="12324522" cy="1339332"/>
              <a:chOff x="-265043" y="1665730"/>
              <a:chExt cx="12324522" cy="1339332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DEB8BE9-96F7-4250-A776-8D92326A35C6}"/>
                  </a:ext>
                </a:extLst>
              </p:cNvPr>
              <p:cNvSpPr/>
              <p:nvPr/>
            </p:nvSpPr>
            <p:spPr>
              <a:xfrm>
                <a:off x="-265043" y="1665730"/>
                <a:ext cx="12192000" cy="984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13800" b="1" dirty="0">
                    <a:solidFill>
                      <a:schemeClr val="bg1"/>
                    </a:solidFill>
                    <a:latin typeface="Fira Sans" panose="020B0503050000020004" pitchFamily="34" charset="0"/>
                  </a:rPr>
                  <a:t>3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BB4F399-83AD-457C-829B-9EB4D7DD5C5F}"/>
                  </a:ext>
                </a:extLst>
              </p:cNvPr>
              <p:cNvSpPr/>
              <p:nvPr/>
            </p:nvSpPr>
            <p:spPr>
              <a:xfrm>
                <a:off x="-132521" y="2247889"/>
                <a:ext cx="12192000" cy="757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54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Segoe UI Black" panose="020B0A02040204020203" pitchFamily="34" charset="0"/>
                  </a:rPr>
                  <a:t>РАУНД</a:t>
                </a:r>
              </a:p>
            </p:txBody>
          </p:sp>
        </p:grpSp>
      </p:grpSp>
      <p:pic>
        <p:nvPicPr>
          <p:cNvPr id="1028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509A9F65-61EB-4419-8A72-FA1E25D0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32">
            <a:off x="8770311" y="137462"/>
            <a:ext cx="3602957" cy="36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85A54996-BBBC-4CAA-B68E-FE3C754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690">
            <a:off x="-141226" y="2901666"/>
            <a:ext cx="2964655" cy="296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5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2567" y="54031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36" y="173262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725491"/>
            <a:ext cx="1150033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КАКАЯ ИЗ ЭТИХ СПЕЦИАЛЬНОСТЕЙ НЕ ЯВЛЯЕТСЯ МЕДИЦИНСКОЙ?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1039822" y="3288911"/>
            <a:ext cx="4973265" cy="929802"/>
            <a:chOff x="2023090" y="3623164"/>
            <a:chExt cx="4973265" cy="92980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43440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err="1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Вирусый</a:t>
              </a:r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 аналитик</a:t>
              </a:r>
            </a:p>
            <a:p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686466" y="3263100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err="1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Биопечатник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1033613" y="4218243"/>
            <a:ext cx="5423951" cy="549031"/>
            <a:chOff x="2023090" y="3626683"/>
            <a:chExt cx="5423951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479473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Генетический консультант 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719070" y="4164608"/>
            <a:ext cx="3321261" cy="549031"/>
            <a:chOff x="2023090" y="3626683"/>
            <a:chExt cx="3321261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7" y="3629636"/>
              <a:ext cx="26920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Фармацевт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38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435493" y="5339695"/>
            <a:ext cx="2990088" cy="115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47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8575" y="17326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36" y="173262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725491"/>
            <a:ext cx="1150033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СФЕРА ДЕЯТЕЛЬНОСТИ ЭТОГО ЧЕЛОВЕКА ПРЕИМУЩЕСТВЕННО СВЯЗАНА С КРЫШАМИ.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842009" y="3332667"/>
            <a:ext cx="7117045" cy="1299134"/>
            <a:chOff x="2023090" y="3623164"/>
            <a:chExt cx="7117045" cy="129913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6" y="3629636"/>
              <a:ext cx="6487829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Архитектор в сфере городского озеленения</a:t>
              </a:r>
            </a:p>
            <a:p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8039579" y="3336186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842009" y="4492252"/>
            <a:ext cx="5423951" cy="549031"/>
            <a:chOff x="2023090" y="3626683"/>
            <a:chExt cx="5423951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479473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Инженер-эколог 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8034134" y="4492252"/>
            <a:ext cx="3321261" cy="549031"/>
            <a:chOff x="2023090" y="3626683"/>
            <a:chExt cx="3321261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7" y="3629636"/>
              <a:ext cx="269204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Геолог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A45EA9C-1B22-44EE-8D50-7CC929D73D0D}"/>
              </a:ext>
            </a:extLst>
          </p:cNvPr>
          <p:cNvSpPr/>
          <p:nvPr/>
        </p:nvSpPr>
        <p:spPr>
          <a:xfrm>
            <a:off x="8666261" y="3372588"/>
            <a:ext cx="26920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Экоурбанист</a:t>
            </a:r>
            <a:endParaRPr lang="ru-RU" sz="26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pic>
        <p:nvPicPr>
          <p:cNvPr id="44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435493" y="5339695"/>
            <a:ext cx="2990088" cy="115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40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A455A7-9EAA-4C85-A26F-79739F9B40E3}"/>
              </a:ext>
            </a:extLst>
          </p:cNvPr>
          <p:cNvGrpSpPr/>
          <p:nvPr/>
        </p:nvGrpSpPr>
        <p:grpSpPr>
          <a:xfrm>
            <a:off x="-273319" y="954605"/>
            <a:ext cx="12324521" cy="4107067"/>
            <a:chOff x="-265043" y="1687943"/>
            <a:chExt cx="12324522" cy="327651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B1A3B72-0926-4E30-9BD1-8460AB5B59C8}"/>
                </a:ext>
              </a:extLst>
            </p:cNvPr>
            <p:cNvGrpSpPr/>
            <p:nvPr/>
          </p:nvGrpSpPr>
          <p:grpSpPr>
            <a:xfrm>
              <a:off x="677086" y="3160025"/>
              <a:ext cx="10935229" cy="1804432"/>
              <a:chOff x="677086" y="2923237"/>
              <a:chExt cx="10935229" cy="1804432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7DEC957-AB6D-41E4-ACD8-235972E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433" y="2923237"/>
                <a:ext cx="7493133" cy="1804432"/>
              </a:xfrm>
              <a:prstGeom prst="rect">
                <a:avLst/>
              </a:prstGeom>
            </p:spPr>
          </p:pic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F2C940B-1B82-48BB-B466-C87E567BD3BA}"/>
                  </a:ext>
                </a:extLst>
              </p:cNvPr>
              <p:cNvSpPr/>
              <p:nvPr/>
            </p:nvSpPr>
            <p:spPr>
              <a:xfrm>
                <a:off x="677086" y="3144911"/>
                <a:ext cx="10935229" cy="789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УГАДАЙ ПО ОПИСАНИЮ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CFDF32B-8175-4B4D-B056-9860E883E59A}"/>
                </a:ext>
              </a:extLst>
            </p:cNvPr>
            <p:cNvGrpSpPr/>
            <p:nvPr/>
          </p:nvGrpSpPr>
          <p:grpSpPr>
            <a:xfrm>
              <a:off x="-265043" y="1687943"/>
              <a:ext cx="12324522" cy="1339332"/>
              <a:chOff x="-265043" y="1665730"/>
              <a:chExt cx="12324522" cy="1339332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DEB8BE9-96F7-4250-A776-8D92326A35C6}"/>
                  </a:ext>
                </a:extLst>
              </p:cNvPr>
              <p:cNvSpPr/>
              <p:nvPr/>
            </p:nvSpPr>
            <p:spPr>
              <a:xfrm>
                <a:off x="-265043" y="1665730"/>
                <a:ext cx="12192000" cy="984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13800" b="1" dirty="0">
                    <a:solidFill>
                      <a:schemeClr val="bg1"/>
                    </a:solidFill>
                    <a:latin typeface="Fira Sans" panose="020B0503050000020004" pitchFamily="34" charset="0"/>
                  </a:rPr>
                  <a:t>1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BB4F399-83AD-457C-829B-9EB4D7DD5C5F}"/>
                  </a:ext>
                </a:extLst>
              </p:cNvPr>
              <p:cNvSpPr/>
              <p:nvPr/>
            </p:nvSpPr>
            <p:spPr>
              <a:xfrm>
                <a:off x="-132521" y="2247889"/>
                <a:ext cx="12192000" cy="757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54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Segoe UI Black" panose="020B0A02040204020203" pitchFamily="34" charset="0"/>
                  </a:rPr>
                  <a:t>РАУНД</a:t>
                </a:r>
              </a:p>
            </p:txBody>
          </p:sp>
        </p:grpSp>
      </p:grpSp>
      <p:pic>
        <p:nvPicPr>
          <p:cNvPr id="1028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509A9F65-61EB-4419-8A72-FA1E25D0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32">
            <a:off x="8770311" y="137462"/>
            <a:ext cx="3602957" cy="36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85A54996-BBBC-4CAA-B68E-FE3C754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690">
            <a:off x="-141226" y="2901666"/>
            <a:ext cx="2964655" cy="296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1915" y="173261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14" y="277283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447" y="1585433"/>
            <a:ext cx="11500338" cy="63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ТЕЛЕМЕДИКИ – ЭТО…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367442" y="2344054"/>
            <a:ext cx="11414993" cy="837469"/>
            <a:chOff x="2023090" y="3623164"/>
            <a:chExt cx="11414993" cy="83746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107857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Профессиональные ведущие телевизионных программ посвящённых медицине</a:t>
              </a:r>
              <a:endParaRPr lang="ru-RU" sz="3200" b="1" dirty="0">
                <a:solidFill>
                  <a:srgbClr val="171718"/>
                </a:solidFill>
                <a:latin typeface="Fira Sans" panose="020B060402020202020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350024" y="3402169"/>
            <a:ext cx="11546107" cy="833950"/>
            <a:chOff x="2023090" y="3626683"/>
            <a:chExt cx="11546107" cy="83395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6" y="3629636"/>
              <a:ext cx="1091689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Врачи, оказывающие медицинскую помощь удалённо, преимущественно через интернет</a:t>
              </a:r>
              <a:endParaRPr lang="ru-RU" sz="3200" dirty="0">
                <a:solidFill>
                  <a:srgbClr val="171718"/>
                </a:solidFill>
                <a:latin typeface="Fira Sans" panose="020B060402020202020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386334" y="4437623"/>
            <a:ext cx="11596887" cy="549031"/>
            <a:chOff x="2023090" y="3626683"/>
            <a:chExt cx="11596887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10967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Операторы, специализирующиеся на видео с медицинским уклоном</a:t>
              </a:r>
              <a:endParaRPr lang="ru-RU" sz="2400" dirty="0">
                <a:effectLst/>
                <a:latin typeface="Fira Sans" panose="020B060402020202020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pic>
        <p:nvPicPr>
          <p:cNvPr id="33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435493" y="5339695"/>
            <a:ext cx="2990088" cy="115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70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94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11" y="210325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447" y="1770747"/>
            <a:ext cx="11500338" cy="63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КАКАЯ ПРОФЕССИЯ МОЖЕТ ИСЧЕЗНУТЬ В БУДУЩЕМ?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1939153" y="3026614"/>
            <a:ext cx="4973265" cy="591247"/>
            <a:chOff x="2023090" y="3623164"/>
            <a:chExt cx="4973265" cy="59124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43440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Геолог</a:t>
              </a:r>
              <a:endParaRPr lang="ru-RU" sz="32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688238" y="3013708"/>
            <a:ext cx="3806590" cy="587728"/>
            <a:chOff x="2023090" y="3626683"/>
            <a:chExt cx="3806590" cy="58772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Космонавт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1929681" y="3987796"/>
            <a:ext cx="5423951" cy="587728"/>
            <a:chOff x="2023090" y="3626683"/>
            <a:chExt cx="5423951" cy="58772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47947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Переводчик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676343" y="3934161"/>
            <a:ext cx="3321261" cy="587728"/>
            <a:chOff x="2023090" y="3626683"/>
            <a:chExt cx="3321261" cy="587728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7" y="3629636"/>
              <a:ext cx="26920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Медсестра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pic>
        <p:nvPicPr>
          <p:cNvPr id="43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435493" y="5339695"/>
            <a:ext cx="2990088" cy="115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66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94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36" y="173262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725491"/>
            <a:ext cx="1150033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</a:t>
            </a:r>
            <a:r>
              <a:rPr lang="ru-RU" sz="40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ЧЕМ ЗАНИМАЮТСЯ ОНТОИНЖЕНЕРЫ?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691889" y="2756332"/>
            <a:ext cx="11230145" cy="960579"/>
            <a:chOff x="2023090" y="3623164"/>
            <a:chExt cx="11230145" cy="96057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106009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Разрабатывают наглядные модели происхождения Вселенной</a:t>
              </a:r>
              <a:endParaRPr lang="ru-RU" sz="3600" dirty="0">
                <a:latin typeface="Fira Sans" panose="020B0604020202020204" charset="0"/>
              </a:endParaRPr>
            </a:p>
            <a:p>
              <a:endParaRPr lang="ru-RU" sz="3200" b="1" dirty="0">
                <a:solidFill>
                  <a:srgbClr val="171718"/>
                </a:solidFill>
                <a:latin typeface="Fira Sans" panose="020B060402020202020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60402020202020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646709" y="3554609"/>
            <a:ext cx="11336285" cy="549031"/>
            <a:chOff x="2023090" y="3626683"/>
            <a:chExt cx="11336285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107070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Помогают извлекать информацию из неструктурированного текста</a:t>
              </a:r>
              <a:endParaRPr lang="ru-RU" sz="3600" dirty="0">
                <a:effectLst/>
                <a:latin typeface="Fira Sans" panose="020B060402020202020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3930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604020202020204" charset="0"/>
                    <a:cs typeface="Segoe UI Semibold" panose="020B0702040204020203" pitchFamily="34" charset="0"/>
                  </a:rPr>
                  <a:t>Б</a:t>
                </a:r>
                <a:endParaRPr lang="ru-RU" sz="3600" dirty="0">
                  <a:solidFill>
                    <a:srgbClr val="171718"/>
                  </a:solidFill>
                  <a:latin typeface="Fira Sans" panose="020B0604020202020204" charset="0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650988" y="4336698"/>
            <a:ext cx="11332005" cy="833950"/>
            <a:chOff x="2023090" y="3626683"/>
            <a:chExt cx="11332005" cy="83395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107027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Изучают фамильные древа</a:t>
              </a:r>
            </a:p>
            <a:p>
              <a:r>
                <a:rPr lang="ru-RU" sz="2400" dirty="0">
                  <a:latin typeface="Fira Sans" panose="020B0604020202020204" charset="0"/>
                </a:rPr>
                <a:t> 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26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60402020202020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pic>
        <p:nvPicPr>
          <p:cNvPr id="33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435493" y="5339695"/>
            <a:ext cx="2990088" cy="115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24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620109" y="2396161"/>
            <a:ext cx="10935228" cy="2261832"/>
            <a:chOff x="677086" y="2923237"/>
            <a:chExt cx="10935229" cy="180443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789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СДАЧА БЛАНКОВ</a:t>
              </a:r>
            </a:p>
          </p:txBody>
        </p:sp>
      </p:grpSp>
      <p:pic>
        <p:nvPicPr>
          <p:cNvPr id="1026" name="Picture 2" descr="3d Bericht Bilder - Kostenloser Download auf Freepik">
            <a:extLst>
              <a:ext uri="{FF2B5EF4-FFF2-40B4-BE49-F238E27FC236}">
                <a16:creationId xmlns:a16="http://schemas.microsoft.com/office/drawing/2014/main" id="{2557BC46-3098-4DB5-8A15-1CE24C5F5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>
            <a:off x="9915317" y="442276"/>
            <a:ext cx="2024269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3d Bericht Bilder - Kostenloser Download auf Freepik">
            <a:extLst>
              <a:ext uri="{FF2B5EF4-FFF2-40B4-BE49-F238E27FC236}">
                <a16:creationId xmlns:a16="http://schemas.microsoft.com/office/drawing/2014/main" id="{3570DC9D-7F45-4BC3-B268-5EF35C1FC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 flipH="1">
            <a:off x="116869" y="3770681"/>
            <a:ext cx="2352920" cy="24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8228" y="14777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6" y="147772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447" y="1648424"/>
            <a:ext cx="1150033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КАКАЯ ИЗ ЭТИХ СПЕЦИАЛЬНОСТЕЙ НЕ ЯВЛЯЕТСЯ МЕДИЦИНСКОЙ?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10E064-E404-4DE8-8F1A-B4160AE76AC3}"/>
              </a:ext>
            </a:extLst>
          </p:cNvPr>
          <p:cNvSpPr/>
          <p:nvPr/>
        </p:nvSpPr>
        <p:spPr>
          <a:xfrm>
            <a:off x="1317679" y="3157572"/>
            <a:ext cx="4344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Вирусый</a:t>
            </a:r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аналитик</a:t>
            </a:r>
            <a:endParaRPr lang="ru-RU" sz="26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  <a:p>
            <a:endParaRPr lang="ru-RU" sz="2600" b="1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65657E2-ED52-4594-A5DB-3A0B5C02C748}"/>
              </a:ext>
            </a:extLst>
          </p:cNvPr>
          <p:cNvGrpSpPr/>
          <p:nvPr/>
        </p:nvGrpSpPr>
        <p:grpSpPr>
          <a:xfrm>
            <a:off x="688462" y="3151100"/>
            <a:ext cx="549031" cy="552550"/>
            <a:chOff x="1231492" y="3569703"/>
            <a:chExt cx="549031" cy="55255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40ACEE1-FE55-487F-AC31-3A11CB76295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C0CCB1B-65B2-4333-A6EF-C6D3D2F1C275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03E7854E-1502-4DFD-BA33-63065DAFC6C8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82F9D61-7D1E-4FEA-9AAE-987E96CC1E7F}"/>
                </a:ext>
              </a:extLst>
            </p:cNvPr>
            <p:cNvSpPr/>
            <p:nvPr/>
          </p:nvSpPr>
          <p:spPr>
            <a:xfrm>
              <a:off x="1297419" y="3569703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A</a:t>
              </a: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87A5F-2E38-4639-847C-18B1BFFEFA26}"/>
              </a:ext>
            </a:extLst>
          </p:cNvPr>
          <p:cNvSpPr/>
          <p:nvPr/>
        </p:nvSpPr>
        <p:spPr>
          <a:xfrm>
            <a:off x="8487023" y="3180430"/>
            <a:ext cx="3177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Биопечатник</a:t>
            </a:r>
            <a:endParaRPr lang="ru-RU" sz="28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A15630-18E8-47E0-87C8-5D8C2F46F574}"/>
              </a:ext>
            </a:extLst>
          </p:cNvPr>
          <p:cNvGrpSpPr/>
          <p:nvPr/>
        </p:nvGrpSpPr>
        <p:grpSpPr>
          <a:xfrm>
            <a:off x="7886032" y="3154619"/>
            <a:ext cx="549031" cy="549031"/>
            <a:chOff x="1231492" y="3573222"/>
            <a:chExt cx="549031" cy="54903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3209897-7A2F-496A-AB7E-A6998DFB608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26DDBBE-990A-44D8-9298-958A4281D648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174FD3F-C4B1-4174-ACC4-482D1E197DE1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3E5FF8D-339F-4DCA-9ABF-35C9D3591B73}"/>
                </a:ext>
              </a:extLst>
            </p:cNvPr>
            <p:cNvSpPr/>
            <p:nvPr/>
          </p:nvSpPr>
          <p:spPr>
            <a:xfrm>
              <a:off x="1309143" y="3575565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Б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688462" y="4050124"/>
            <a:ext cx="5423951" cy="549031"/>
            <a:chOff x="2023090" y="3626683"/>
            <a:chExt cx="5423951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479473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Генетический консультант 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886032" y="4050123"/>
            <a:ext cx="3321261" cy="549031"/>
            <a:chOff x="2023090" y="3626683"/>
            <a:chExt cx="3321261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7" y="3629636"/>
              <a:ext cx="26920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Фармацевт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189735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203130" y="5439769"/>
            <a:ext cx="11500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Биопечатник</a:t>
            </a:r>
            <a:r>
              <a:rPr lang="ru-RU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(</a:t>
            </a:r>
            <a:r>
              <a:rPr lang="ru-RU" i="1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биоинженер</a:t>
            </a:r>
            <a:r>
              <a:rPr lang="ru-RU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, специалист по </a:t>
            </a:r>
            <a:r>
              <a:rPr lang="ru-RU" i="1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биопечати</a:t>
            </a:r>
            <a:r>
              <a:rPr lang="ru-RU" i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) — это скорее инженерная или техническая специальность, связанная с биотехнологиями. Хотя эта область работает на медицину (создание искусственных органов и тканей), сам специалист является инженером, а не медиком.</a:t>
            </a:r>
          </a:p>
        </p:txBody>
      </p:sp>
    </p:spTree>
    <p:extLst>
      <p:ext uri="{BB962C8B-B14F-4D97-AF65-F5344CB8AC3E}">
        <p14:creationId xmlns:p14="http://schemas.microsoft.com/office/powerpoint/2010/main" val="18478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8575" y="17326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36" y="173262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23127" y="1686702"/>
            <a:ext cx="1203775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СФЕРА ДЕЯТЕЛЬНОСТИ ЭТОГО ЧЕЛОВЕКА ПРЕИМУЩЕСТВЕННО СВЯЗАНА С КРЫШАМИ.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10E064-E404-4DE8-8F1A-B4160AE76AC3}"/>
              </a:ext>
            </a:extLst>
          </p:cNvPr>
          <p:cNvSpPr/>
          <p:nvPr/>
        </p:nvSpPr>
        <p:spPr>
          <a:xfrm>
            <a:off x="1356751" y="3239463"/>
            <a:ext cx="64878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Архитектор в сфере городского озеленения</a:t>
            </a:r>
          </a:p>
          <a:p>
            <a:endParaRPr lang="ru-RU" sz="2600" b="1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65657E2-ED52-4594-A5DB-3A0B5C02C748}"/>
              </a:ext>
            </a:extLst>
          </p:cNvPr>
          <p:cNvGrpSpPr/>
          <p:nvPr/>
        </p:nvGrpSpPr>
        <p:grpSpPr>
          <a:xfrm>
            <a:off x="727535" y="3232991"/>
            <a:ext cx="549031" cy="552550"/>
            <a:chOff x="1231492" y="3569703"/>
            <a:chExt cx="549031" cy="55255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40ACEE1-FE55-487F-AC31-3A11CB76295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C0CCB1B-65B2-4333-A6EF-C6D3D2F1C275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03E7854E-1502-4DFD-BA33-63065DAFC6C8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82F9D61-7D1E-4FEA-9AAE-987E96CC1E7F}"/>
                </a:ext>
              </a:extLst>
            </p:cNvPr>
            <p:cNvSpPr/>
            <p:nvPr/>
          </p:nvSpPr>
          <p:spPr>
            <a:xfrm>
              <a:off x="1297419" y="3569703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A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925105" y="3236510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727535" y="4392576"/>
            <a:ext cx="5423951" cy="549031"/>
            <a:chOff x="2023090" y="3626683"/>
            <a:chExt cx="5423951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479473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Инженер-эколог 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919660" y="4392576"/>
            <a:ext cx="3321261" cy="549031"/>
            <a:chOff x="2023090" y="3626683"/>
            <a:chExt cx="3321261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7" y="3629636"/>
              <a:ext cx="269204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Геолог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A45EA9C-1B22-44EE-8D50-7CC929D73D0D}"/>
              </a:ext>
            </a:extLst>
          </p:cNvPr>
          <p:cNvSpPr/>
          <p:nvPr/>
        </p:nvSpPr>
        <p:spPr>
          <a:xfrm>
            <a:off x="8551787" y="3272912"/>
            <a:ext cx="26920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err="1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Экоурбанист</a:t>
            </a:r>
            <a:endParaRPr lang="ru-RU" sz="26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27629" y="5216933"/>
            <a:ext cx="1182875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300" b="1" i="1" dirty="0"/>
              <a:t>Архитекторы,</a:t>
            </a:r>
            <a:r>
              <a:rPr lang="ru-RU" sz="2300" i="1" dirty="0"/>
              <a:t> занимающиеся городским озеленением, часто проектируют и внедряют </a:t>
            </a:r>
            <a:r>
              <a:rPr lang="ru-RU" sz="2300" b="1" i="1" dirty="0"/>
              <a:t>зеленые крыши</a:t>
            </a:r>
            <a:r>
              <a:rPr lang="ru-RU" sz="2300" i="1" dirty="0"/>
              <a:t> (экстенсивные и интенсивные), которые служат для теплоизоляции, снижения стока ливневых вод, создания мест для отдыха и улучшения экологии города.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5981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1915" y="173261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14" y="277283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121521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447" y="1918749"/>
            <a:ext cx="11500338" cy="66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ТЕЛЕМЕДИКИ – ЭТО…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265792" y="3216737"/>
            <a:ext cx="11414993" cy="837469"/>
            <a:chOff x="2023090" y="3623164"/>
            <a:chExt cx="11414993" cy="83746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107857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Профессиональные ведущие телевизионных программ посвящённых медицине</a:t>
              </a:r>
              <a:endParaRPr lang="ru-RU" sz="3200" b="1" dirty="0">
                <a:solidFill>
                  <a:srgbClr val="171718"/>
                </a:solidFill>
                <a:latin typeface="Fira Sans" panose="020B060402020202020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87A5F-2E38-4639-847C-18B1BFFEFA26}"/>
              </a:ext>
            </a:extLst>
          </p:cNvPr>
          <p:cNvSpPr/>
          <p:nvPr/>
        </p:nvSpPr>
        <p:spPr>
          <a:xfrm>
            <a:off x="877590" y="4277805"/>
            <a:ext cx="10916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Fira Sans" panose="020B0604020202020204" charset="0"/>
              </a:rPr>
              <a:t>Врачи, оказывающие медицинскую помощь удалённо, преимущественно через интернет</a:t>
            </a:r>
            <a:endParaRPr lang="ru-RU" sz="3200" dirty="0">
              <a:solidFill>
                <a:srgbClr val="171718"/>
              </a:solidFill>
              <a:latin typeface="Fira Sans" panose="020B0604020202020204" charset="0"/>
              <a:cs typeface="Segoe UI" panose="020B0502040204020203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A15630-18E8-47E0-87C8-5D8C2F46F574}"/>
              </a:ext>
            </a:extLst>
          </p:cNvPr>
          <p:cNvGrpSpPr/>
          <p:nvPr/>
        </p:nvGrpSpPr>
        <p:grpSpPr>
          <a:xfrm>
            <a:off x="248374" y="4274852"/>
            <a:ext cx="549031" cy="549031"/>
            <a:chOff x="1231492" y="3573222"/>
            <a:chExt cx="549031" cy="54903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3209897-7A2F-496A-AB7E-A6998DFB608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26DDBBE-990A-44D8-9298-958A4281D648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174FD3F-C4B1-4174-ACC4-482D1E197DE1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3E5FF8D-339F-4DCA-9ABF-35C9D3591B73}"/>
                </a:ext>
              </a:extLst>
            </p:cNvPr>
            <p:cNvSpPr/>
            <p:nvPr/>
          </p:nvSpPr>
          <p:spPr>
            <a:xfrm>
              <a:off x="1309143" y="3575565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Б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284684" y="5310306"/>
            <a:ext cx="11596887" cy="549031"/>
            <a:chOff x="2023090" y="3626683"/>
            <a:chExt cx="11596887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7" y="3629636"/>
              <a:ext cx="10967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Операторы, специализирующиеся на видео с медицинским уклоном</a:t>
              </a:r>
              <a:endParaRPr lang="ru-RU" sz="2400" dirty="0">
                <a:effectLst/>
                <a:latin typeface="Fira Sans" panose="020B060402020202020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792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08" y="104743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11075" y="1718183"/>
            <a:ext cx="11500338" cy="63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6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КАКАЯ ПРОФЕССИЯ МОЖЕТ ИСЧЕЗНУТЬ В БУДУЩЕМ?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1087979" y="3126162"/>
            <a:ext cx="4973265" cy="591247"/>
            <a:chOff x="2023090" y="3623164"/>
            <a:chExt cx="4973265" cy="59124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43440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Геолог</a:t>
              </a:r>
              <a:endParaRPr lang="ru-RU" sz="32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984664" y="3090984"/>
            <a:ext cx="3806590" cy="587728"/>
            <a:chOff x="2023090" y="3626683"/>
            <a:chExt cx="3806590" cy="58772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Космонавт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6DA35F4-9E23-450F-9335-F30D6CAD8A03}"/>
              </a:ext>
            </a:extLst>
          </p:cNvPr>
          <p:cNvSpPr/>
          <p:nvPr/>
        </p:nvSpPr>
        <p:spPr>
          <a:xfrm>
            <a:off x="1717196" y="4141687"/>
            <a:ext cx="4794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Переводчик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30D9B18-CBB9-4D95-B942-BC6009703E20}"/>
              </a:ext>
            </a:extLst>
          </p:cNvPr>
          <p:cNvGrpSpPr/>
          <p:nvPr/>
        </p:nvGrpSpPr>
        <p:grpSpPr>
          <a:xfrm>
            <a:off x="1089238" y="4113392"/>
            <a:ext cx="549031" cy="549031"/>
            <a:chOff x="1231492" y="3573222"/>
            <a:chExt cx="549031" cy="549031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ED93878-0A8A-4834-902B-92BD835E4CC7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4E3256B9-FA12-43FE-93C8-6653A6B34330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3BC8AF80-5921-4D75-9855-D2124963CB2B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BBDD76F1-D5D8-4C67-B7C5-322567512543}"/>
                </a:ext>
              </a:extLst>
            </p:cNvPr>
            <p:cNvSpPr/>
            <p:nvPr/>
          </p:nvSpPr>
          <p:spPr>
            <a:xfrm>
              <a:off x="1309143" y="3581427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В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984664" y="4052761"/>
            <a:ext cx="3321261" cy="587728"/>
            <a:chOff x="2023090" y="3626683"/>
            <a:chExt cx="3321261" cy="587728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7" y="3629636"/>
              <a:ext cx="26920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Медсестра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447" y="5575125"/>
            <a:ext cx="11500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171718"/>
                </a:solidFill>
                <a:cs typeface="Times New Roman" panose="02020603050405020304" pitchFamily="18" charset="0"/>
              </a:rPr>
              <a:t>ИИ становится все лучше в этом. Это не значит, что переводчики исчезнут совсем. Но их станет намного меньше. </a:t>
            </a:r>
          </a:p>
        </p:txBody>
      </p:sp>
    </p:spTree>
    <p:extLst>
      <p:ext uri="{BB962C8B-B14F-4D97-AF65-F5344CB8AC3E}">
        <p14:creationId xmlns:p14="http://schemas.microsoft.com/office/powerpoint/2010/main" val="26928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94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203" y="130542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751" y="21762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447" y="2023688"/>
            <a:ext cx="1150033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</a:t>
            </a:r>
            <a:r>
              <a:rPr lang="ru-RU" sz="40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ЧЕМ ЗАНИМАЮТСЯ ОНТОИНЖЕНЕРЫ?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665763" y="3554453"/>
            <a:ext cx="11230145" cy="960579"/>
            <a:chOff x="2023090" y="3623164"/>
            <a:chExt cx="11230145" cy="96057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7" y="3629636"/>
              <a:ext cx="106009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Разрабатывают наглядные модели происхождения Вселенной</a:t>
              </a:r>
              <a:endParaRPr lang="ru-RU" sz="3600" dirty="0">
                <a:latin typeface="Fira Sans" panose="020B0604020202020204" charset="0"/>
              </a:endParaRPr>
            </a:p>
            <a:p>
              <a:endParaRPr lang="ru-RU" sz="3200" b="1" dirty="0">
                <a:solidFill>
                  <a:srgbClr val="171718"/>
                </a:solidFill>
                <a:latin typeface="Fira Sans" panose="020B060402020202020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60402020202020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87A5F-2E38-4639-847C-18B1BFFEFA26}"/>
              </a:ext>
            </a:extLst>
          </p:cNvPr>
          <p:cNvSpPr/>
          <p:nvPr/>
        </p:nvSpPr>
        <p:spPr>
          <a:xfrm>
            <a:off x="1249800" y="4355683"/>
            <a:ext cx="10707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Fira Sans" panose="020B0604020202020204" charset="0"/>
              </a:rPr>
              <a:t>Помогают извлекать информацию из неструктурированного текста</a:t>
            </a:r>
            <a:endParaRPr lang="ru-RU" sz="3600" dirty="0">
              <a:effectLst/>
              <a:latin typeface="Fira Sans" panose="020B060402020202020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A15630-18E8-47E0-87C8-5D8C2F46F574}"/>
              </a:ext>
            </a:extLst>
          </p:cNvPr>
          <p:cNvGrpSpPr/>
          <p:nvPr/>
        </p:nvGrpSpPr>
        <p:grpSpPr>
          <a:xfrm>
            <a:off x="620583" y="4352730"/>
            <a:ext cx="549031" cy="549031"/>
            <a:chOff x="1231492" y="3573222"/>
            <a:chExt cx="549031" cy="54903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3209897-7A2F-496A-AB7E-A6998DFB608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26DDBBE-990A-44D8-9298-958A4281D648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baseline="-25000" dirty="0">
                  <a:latin typeface="Fira Sans" panose="020B0604020202020204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174FD3F-C4B1-4174-ACC4-482D1E197DE1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baseline="-25000" dirty="0">
                  <a:latin typeface="Fira Sans" panose="020B0604020202020204" charset="0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3E5FF8D-339F-4DCA-9ABF-35C9D3591B73}"/>
                </a:ext>
              </a:extLst>
            </p:cNvPr>
            <p:cNvSpPr/>
            <p:nvPr/>
          </p:nvSpPr>
          <p:spPr>
            <a:xfrm>
              <a:off x="1309143" y="3575565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604020202020204" charset="0"/>
                  <a:cs typeface="Segoe UI Semibold" panose="020B0702040204020203" pitchFamily="34" charset="0"/>
                </a:rPr>
                <a:t>Б</a:t>
              </a:r>
              <a:endParaRPr lang="ru-RU" sz="3600" dirty="0">
                <a:solidFill>
                  <a:srgbClr val="171718"/>
                </a:solidFill>
                <a:latin typeface="Fira Sans" panose="020B060402020202020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624862" y="5134819"/>
            <a:ext cx="11332005" cy="833950"/>
            <a:chOff x="2023090" y="3626683"/>
            <a:chExt cx="11332005" cy="83395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107027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Fira Sans" panose="020B0604020202020204" charset="0"/>
                </a:rPr>
                <a:t>Изучают фамильные древа</a:t>
              </a:r>
            </a:p>
            <a:p>
              <a:r>
                <a:rPr lang="ru-RU" sz="2400" dirty="0">
                  <a:latin typeface="Fira Sans" panose="020B0604020202020204" charset="0"/>
                </a:rPr>
                <a:t> 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aseline="-25000" dirty="0">
                    <a:latin typeface="Fira Sans" panose="020B060402020202020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26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60402020202020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87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A455A7-9EAA-4C85-A26F-79739F9B40E3}"/>
              </a:ext>
            </a:extLst>
          </p:cNvPr>
          <p:cNvGrpSpPr/>
          <p:nvPr/>
        </p:nvGrpSpPr>
        <p:grpSpPr>
          <a:xfrm>
            <a:off x="118696" y="1099753"/>
            <a:ext cx="12158529" cy="4658236"/>
            <a:chOff x="-198311" y="1248234"/>
            <a:chExt cx="12290687" cy="371622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B1A3B72-0926-4E30-9BD1-8460AB5B59C8}"/>
                </a:ext>
              </a:extLst>
            </p:cNvPr>
            <p:cNvGrpSpPr/>
            <p:nvPr/>
          </p:nvGrpSpPr>
          <p:grpSpPr>
            <a:xfrm>
              <a:off x="2349432" y="3086105"/>
              <a:ext cx="7510447" cy="1878352"/>
              <a:chOff x="2349432" y="2849317"/>
              <a:chExt cx="7510447" cy="1878352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7DEC957-AB6D-41E4-ACD8-235972E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433" y="2923237"/>
                <a:ext cx="7493133" cy="1804432"/>
              </a:xfrm>
              <a:prstGeom prst="rect">
                <a:avLst/>
              </a:prstGeom>
            </p:spPr>
          </p:pic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F2C940B-1B82-48BB-B466-C87E567BD3BA}"/>
                  </a:ext>
                </a:extLst>
              </p:cNvPr>
              <p:cNvSpPr/>
              <p:nvPr/>
            </p:nvSpPr>
            <p:spPr>
              <a:xfrm>
                <a:off x="2349432" y="2849317"/>
                <a:ext cx="7510447" cy="1252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КТО Я? </a:t>
                </a:r>
              </a:p>
              <a:p>
                <a:pPr algn="ctr"/>
                <a:r>
                  <a:rPr lang="ru-RU" sz="48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СИТУАЦИОННАЯ ЗАДАЧА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CFDF32B-8175-4B4D-B056-9860E883E59A}"/>
                </a:ext>
              </a:extLst>
            </p:cNvPr>
            <p:cNvGrpSpPr/>
            <p:nvPr/>
          </p:nvGrpSpPr>
          <p:grpSpPr>
            <a:xfrm>
              <a:off x="-198311" y="1248234"/>
              <a:ext cx="12290687" cy="2071300"/>
              <a:chOff x="-198311" y="1226021"/>
              <a:chExt cx="12290687" cy="2071300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DEB8BE9-96F7-4250-A776-8D92326A35C6}"/>
                  </a:ext>
                </a:extLst>
              </p:cNvPr>
              <p:cNvSpPr/>
              <p:nvPr/>
            </p:nvSpPr>
            <p:spPr>
              <a:xfrm>
                <a:off x="-198311" y="1226021"/>
                <a:ext cx="12192000" cy="984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13800" b="1" dirty="0">
                    <a:solidFill>
                      <a:schemeClr val="bg1"/>
                    </a:solidFill>
                    <a:latin typeface="Fira Sans" panose="020B0503050000020004" pitchFamily="34" charset="0"/>
                  </a:rPr>
                  <a:t>4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BB4F399-83AD-457C-829B-9EB4D7DD5C5F}"/>
                  </a:ext>
                </a:extLst>
              </p:cNvPr>
              <p:cNvSpPr/>
              <p:nvPr/>
            </p:nvSpPr>
            <p:spPr>
              <a:xfrm>
                <a:off x="-99624" y="1824000"/>
                <a:ext cx="12192000" cy="1473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54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Segoe UI Black" panose="020B0A02040204020203" pitchFamily="34" charset="0"/>
                  </a:rPr>
                  <a:t>РАУНД</a:t>
                </a:r>
              </a:p>
              <a:p>
                <a:pPr algn="ctr">
                  <a:lnSpc>
                    <a:spcPts val="7000"/>
                  </a:lnSpc>
                </a:pPr>
                <a:endParaRPr lang="ru-RU" sz="5400" b="1" dirty="0">
                  <a:solidFill>
                    <a:schemeClr val="bg1"/>
                  </a:solidFill>
                  <a:latin typeface="Fira Sans" panose="020B0503050000020004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pic>
        <p:nvPicPr>
          <p:cNvPr id="1028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509A9F65-61EB-4419-8A72-FA1E25D0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32">
            <a:off x="8770311" y="137462"/>
            <a:ext cx="3602957" cy="36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85A54996-BBBC-4CAA-B68E-FE3C754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690">
            <a:off x="-141226" y="2901666"/>
            <a:ext cx="2964655" cy="296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142325"/>
            <a:ext cx="7078678" cy="6580717"/>
          </a:xfrm>
          <a:prstGeom prst="rect">
            <a:avLst/>
          </a:prstGeom>
        </p:spPr>
      </p:pic>
      <p:pic>
        <p:nvPicPr>
          <p:cNvPr id="8" name="Рисунок 7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42325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57986" y="1815894"/>
            <a:ext cx="114722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ЭТОТ СПЕЦИАЛИСТ РАБОТАЕТ С ТЕМИ, КОГО НАЗЫВАЮТ «ЛУЧШИМИ ДРУЗЬЯМИ ЧЕЛОВЕКА». ОН НЕ СТАВИТ УКОЛЫ И НЕ ЛЕЧИТ БОЛЕЗНИ, НО ПОМОГАЕТ НАЛАДИТЬ ВЗАИМОПОНИМАНИЕ МЕЖДУ ПИТОМЦЕМ И ХОЗЯИНОМ. ЕГО ИНСТРУМЕНТЫ — ЗНАНИЕ ПСИХОЛОГИИ ЖИВОТНЫХ И ТЕРПЕНИЕ.</a:t>
            </a:r>
          </a:p>
        </p:txBody>
      </p:sp>
      <p:pic>
        <p:nvPicPr>
          <p:cNvPr id="2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297447" y="5213012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75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0093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66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76057" y="1385560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"МОЙ ДЕНЬ НАЧИНАЕТСЯ С ПЛАНЁРКИ, ГДЕ МЫ ОБСУЖДАЕМ ТЕКУЩИЕ ЗАДАЧИ. ЗАТЕМ Я ПИШУ КОД ДЛЯ НОВОГО ФУНКЦИОНАЛА, ПОСЛЕ ЧЕГО АНАЛИЗИРУЮ КОД С КОЛЛЕГОЙ, ЧТОБЫ НАЙТИ ОШИБКИ. ИНОГДА ПРИХОДИТСЯ СРОЧНО ЧИНИТЬ ТО, ЧТО СЛОМАЛОСЬ»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320522" y="3790428"/>
            <a:ext cx="5746101" cy="929802"/>
            <a:chOff x="2023090" y="3623164"/>
            <a:chExt cx="5746101" cy="92980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6" y="3629636"/>
              <a:ext cx="51168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Системный администратор</a:t>
              </a:r>
            </a:p>
            <a:p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663852" y="3725333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err="1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Тестировщик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314313" y="4719760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Программист / Разработчик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663852" y="4669957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Сетевой инженер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38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635833" y="5545812"/>
            <a:ext cx="2580785" cy="9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1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2399" y="64841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87" y="205739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298856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"Я АНАЛИЗИРУЮ РЫНОК, ИЗУЧАЮ ПОРТРЕТЫ ЦЕЛЕВОЙ АУДИТОРИИ И ПРИДУМЫВАЮ, КАК ЛУЧШЕ ПРЕДСТАВИТЬ ПРОДУКТ. Я СОЗДАЮ КОНЦЕПЦИИ РЕКЛАМНЫХ КАМПАНИЙ, ПРИДУМЫВАЮ ЗАГОЛОВКИ И СЛОГАНЫ, А ЗАТЕМ ПЕРЕДАЮ СВОИ ИДЕИ КОПИРАЙТЕРАМ И ДИЗАЙНЕРАМ"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682406" y="3803860"/>
            <a:ext cx="5746101" cy="552550"/>
            <a:chOff x="2023090" y="3623164"/>
            <a:chExt cx="5746101" cy="5525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6" y="3629636"/>
              <a:ext cx="5116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Маркетолог</a:t>
              </a:r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8414972" y="3839799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Арт-директор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676197" y="4733192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PR-</a:t>
              </a:r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менеджер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8397406" y="4660527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Спичрайтер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42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635833" y="5545812"/>
            <a:ext cx="2580785" cy="9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32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94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358" y="173262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76057" y="1571615"/>
            <a:ext cx="11500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"МОЯ РАБОТА — ЭТО ОБЩЕНИЕ С ЛЮДЬМИ. Я ИЩУ ТАЛАНТЛИВЫХ СПЕЦИАЛИСТОВ, ПРОВОЖУ СОБЕСЕДОВАНИЯ, ПОМОГАЮ НОВИЧКАМ ВЛИТЬСЯ В КОЛЛЕКТИВ И СОСТАВЛЯЮ ГРАФИК ОТПУСКОВ. Я ЗНАЮ, КОМУ И ЗА ЧТО ПОЛОЖЕНА ПРЕМИЯ".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892133" y="3723485"/>
            <a:ext cx="5737358" cy="582891"/>
            <a:chOff x="2023090" y="3592823"/>
            <a:chExt cx="5737358" cy="58289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43563" y="3592823"/>
              <a:ext cx="5116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 </a:t>
              </a:r>
              <a:r>
                <a:rPr lang="ru-RU" sz="2800" dirty="0" err="1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Коуч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250230" y="3727911"/>
            <a:ext cx="5376391" cy="549031"/>
            <a:chOff x="2023090" y="3626683"/>
            <a:chExt cx="5376391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47471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Социальный работник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881919" y="4687458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250230" y="4617356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HR-менеджер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9267" y="4695663"/>
            <a:ext cx="1955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Секретарь</a:t>
            </a:r>
            <a:endParaRPr lang="ru-RU" sz="2800" b="1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635833" y="5545812"/>
            <a:ext cx="2580785" cy="9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18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5807" y="92943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09" y="223883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298856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"Я РАБОТАЮ С ЦИФРАМИ, НО МОЁ ГЛАВНОЕ ОРУЖИЕ — НЕ КАЛЬКУЛЯТОР, А ВОПРОСЫ. Я ПРОВЕРЯЮ ФИНАНСОВЫЕ ОТЧЁТЫ КОМПАНИЙ НА СООТВЕТСТВИЕ ЗАКОНАМ, ИЩУ ОШИБКИ И НЕСООТВЕТСТВИЯ. МОЯ ЦЕЛЬ — ЧТОБЫ ФИНАНСОВАЯ КАРТИНА БЫЛА ДОСТОВЕРНОЙ"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386679" y="3678375"/>
            <a:ext cx="5743586" cy="573841"/>
            <a:chOff x="2023090" y="3623164"/>
            <a:chExt cx="5743586" cy="57384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49791" y="3673785"/>
              <a:ext cx="5116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Бухгалтер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382490" y="3557350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Аудитор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380470" y="4607707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Финансовый аналитик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460141" y="4545597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Налоговый инспектор</a:t>
              </a:r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40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635833" y="5545812"/>
            <a:ext cx="2580785" cy="9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16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4719" y="158631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85" y="161324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298856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"Я СОЗДАЮ ВИРТУАЛЬНЫЕ МИРЫ. Я ПРОДУМЫВАЮ, КАК ИГРОК БУДЕТ ВЗАИМОДЕЙСТВОВАТЬ С ПРЕДМЕТАМИ, КАКИЕ У НЕГО БУДУТ СПОСОБНОСТИ И КАК ОН БУДЕТ ПРОХОДИТЬ УРОВНИ. Я ПИШУ НЕ КОД, А ДОКУМЕНТАЦИЮ, КОТОРУЮ ПОТОМ ЧИТАЮТ ПРОГРАММИСТЫ И ДИЗАЙНЕРЫ"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386679" y="3646282"/>
            <a:ext cx="5795121" cy="1354217"/>
            <a:chOff x="2023090" y="3591071"/>
            <a:chExt cx="5795121" cy="135421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701326" y="3591071"/>
              <a:ext cx="5116885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Программист</a:t>
              </a:r>
              <a:br>
                <a:rPr lang="ru-RU" sz="2800" dirty="0"/>
              </a:br>
              <a:br>
                <a:rPr lang="ru-RU" sz="2800" dirty="0"/>
              </a:br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8145291" y="3666404"/>
            <a:ext cx="3806590" cy="957060"/>
            <a:chOff x="2023090" y="3626683"/>
            <a:chExt cx="3806590" cy="95706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err="1"/>
                <a:t>Геймдизайнер</a:t>
              </a:r>
              <a:br>
                <a:rPr lang="ru-RU" sz="4000" dirty="0"/>
              </a:b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380470" y="4607707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3D-моделлер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8222942" y="4654651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Сценарист</a:t>
              </a:r>
              <a:endParaRPr lang="ru-RU" sz="40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1747" y="6337781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40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635833" y="5545812"/>
            <a:ext cx="2580785" cy="9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59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620109" y="2396161"/>
            <a:ext cx="10935228" cy="2261832"/>
            <a:chOff x="677086" y="2923237"/>
            <a:chExt cx="10935229" cy="180443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789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СДАЧА БЛАНКОВ</a:t>
              </a:r>
            </a:p>
          </p:txBody>
        </p:sp>
      </p:grpSp>
      <p:pic>
        <p:nvPicPr>
          <p:cNvPr id="1026" name="Picture 2" descr="3d Bericht Bilder - Kostenloser Download auf Freepik">
            <a:extLst>
              <a:ext uri="{FF2B5EF4-FFF2-40B4-BE49-F238E27FC236}">
                <a16:creationId xmlns:a16="http://schemas.microsoft.com/office/drawing/2014/main" id="{2557BC46-3098-4DB5-8A15-1CE24C5F5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>
            <a:off x="9915317" y="442276"/>
            <a:ext cx="2024269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3d Bericht Bilder - Kostenloser Download auf Freepik">
            <a:extLst>
              <a:ext uri="{FF2B5EF4-FFF2-40B4-BE49-F238E27FC236}">
                <a16:creationId xmlns:a16="http://schemas.microsoft.com/office/drawing/2014/main" id="{3570DC9D-7F45-4BC3-B268-5EF35C1FC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 flipH="1">
            <a:off x="116869" y="3770681"/>
            <a:ext cx="2352920" cy="24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0093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97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2029" y="1509570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"МОЙ ДЕНЬ НАЧИНАЕТСЯ С ПЛАНЁРКИ, ГДЕ МЫ ОБСУЖДАЕМ ТЕКУЩИЕ ЗАДАЧИ. ЗАТЕМ Я ПИШУ КОД ДЛЯ НОВОГО ФУНКЦИОНАЛА, ПОСЛЕ ЧЕГО АНАЛИЗИРУЮ КОД С КОЛЛЕГОЙ, ЧТОБЫ НАЙТИ ОШИБКИ. ИНОГДА ПРИХОДИТСЯ СРОЧНО ЧИНИТЬ ТО, ЧТО СЛОМАЛОСЬ»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438931" y="4148638"/>
            <a:ext cx="5746101" cy="929802"/>
            <a:chOff x="2023090" y="3623164"/>
            <a:chExt cx="5746101" cy="92980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6" y="3629636"/>
              <a:ext cx="51168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Системный администратор</a:t>
              </a:r>
            </a:p>
            <a:p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782261" y="4083543"/>
            <a:ext cx="3806590" cy="549031"/>
            <a:chOff x="2023090" y="3626683"/>
            <a:chExt cx="3806590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31773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err="1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Тестировщик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6DA35F4-9E23-450F-9335-F30D6CAD8A03}"/>
              </a:ext>
            </a:extLst>
          </p:cNvPr>
          <p:cNvSpPr/>
          <p:nvPr/>
        </p:nvSpPr>
        <p:spPr>
          <a:xfrm>
            <a:off x="1068147" y="5573364"/>
            <a:ext cx="5539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Программист / Разработчик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30D9B18-CBB9-4D95-B942-BC6009703E20}"/>
              </a:ext>
            </a:extLst>
          </p:cNvPr>
          <p:cNvGrpSpPr/>
          <p:nvPr/>
        </p:nvGrpSpPr>
        <p:grpSpPr>
          <a:xfrm>
            <a:off x="438931" y="5570411"/>
            <a:ext cx="549031" cy="549031"/>
            <a:chOff x="1231492" y="3573222"/>
            <a:chExt cx="549031" cy="549031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ED93878-0A8A-4834-902B-92BD835E4CC7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4E3256B9-FA12-43FE-93C8-6653A6B34330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3BC8AF80-5921-4D75-9855-D2124963CB2B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BBDD76F1-D5D8-4C67-B7C5-322567512543}"/>
                </a:ext>
              </a:extLst>
            </p:cNvPr>
            <p:cNvSpPr/>
            <p:nvPr/>
          </p:nvSpPr>
          <p:spPr>
            <a:xfrm>
              <a:off x="1309143" y="3581427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В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788470" y="5544417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Сетевой инженер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73999" y="6808044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2399" y="64841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45" y="221920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0368" y="1612973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"Я АНАЛИЗИРУЮ РЫНОК, ИЗУЧАЮ ПОРТРЕТЫ ЦЕЛЕВОЙ АУДИТОРИИ И ПРИДУМЫВАЮ, КАК ЛУЧШЕ ПРЕДСТАВИТЬ ПРОДУКТ. Я СОЗДАЮ КОНЦЕПЦИИ РЕКЛАМНЫХ КАМПАНИЙ, ПРИДУМЫВАЮ ЗАГОЛОВКИ И СЛОГАНЫ, А ЗАТЕМ ПЕРЕДАЮ СВОИ ИДЕИ КОПИРАЙТЕРАМ И ДИЗАЙНЕРАМ"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427104" y="4280405"/>
            <a:ext cx="5746101" cy="552550"/>
            <a:chOff x="2023090" y="3623164"/>
            <a:chExt cx="5746101" cy="5525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52306" y="3629636"/>
              <a:ext cx="5116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Маркетолог</a:t>
              </a:r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87A5F-2E38-4639-847C-18B1BFFEFA26}"/>
              </a:ext>
            </a:extLst>
          </p:cNvPr>
          <p:cNvSpPr/>
          <p:nvPr/>
        </p:nvSpPr>
        <p:spPr>
          <a:xfrm>
            <a:off x="8788887" y="4319297"/>
            <a:ext cx="3177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Арт-директор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A15630-18E8-47E0-87C8-5D8C2F46F574}"/>
              </a:ext>
            </a:extLst>
          </p:cNvPr>
          <p:cNvGrpSpPr/>
          <p:nvPr/>
        </p:nvGrpSpPr>
        <p:grpSpPr>
          <a:xfrm>
            <a:off x="8159670" y="4316344"/>
            <a:ext cx="549031" cy="549031"/>
            <a:chOff x="1231492" y="3573222"/>
            <a:chExt cx="549031" cy="54903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3209897-7A2F-496A-AB7E-A6998DFB608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26DDBBE-990A-44D8-9298-958A4281D648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174FD3F-C4B1-4174-ACC4-482D1E197DE1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3E5FF8D-339F-4DCA-9ABF-35C9D3591B73}"/>
                </a:ext>
              </a:extLst>
            </p:cNvPr>
            <p:cNvSpPr/>
            <p:nvPr/>
          </p:nvSpPr>
          <p:spPr>
            <a:xfrm>
              <a:off x="1309143" y="3575565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Б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386679" y="5327100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PR-</a:t>
              </a:r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менеджер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8107888" y="5254435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Спичрайтер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8427956" y="7057174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1012" y="92764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88" y="173262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267454" y="1971560"/>
            <a:ext cx="11500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"МОЯ РАБОТА — ЭТО ОБЩЕНИЕ С ЛЮДЬМИ. Я ИЩУ ТАЛАНТЛИВЫХ СПЕЦИАЛИСТОВ, ПРОВОЖУ СОБЕСЕДОВАНИЯ, ПОМОГАЮ НОВИЧКАМ ВЛИТЬСЯ В КОЛЛЕКТИВ И СОСТАВЛЯЮ ГРАФИК ОТПУСКОВ. Я ЗНАЮ, КОМУ И ЗА ЧТО ПОЛОЖЕНА ПРЕМИЯ".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955202" y="4438557"/>
            <a:ext cx="5737358" cy="582891"/>
            <a:chOff x="2023090" y="3592823"/>
            <a:chExt cx="5737358" cy="58289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43563" y="3592823"/>
              <a:ext cx="5116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 </a:t>
              </a:r>
              <a:r>
                <a:rPr lang="ru-RU" sz="2800" dirty="0" err="1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Коуч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ADCE275-CE3A-4E25-A143-40AB7FB3693E}"/>
              </a:ext>
            </a:extLst>
          </p:cNvPr>
          <p:cNvGrpSpPr/>
          <p:nvPr/>
        </p:nvGrpSpPr>
        <p:grpSpPr>
          <a:xfrm>
            <a:off x="7313299" y="4442983"/>
            <a:ext cx="5376391" cy="549031"/>
            <a:chOff x="2023090" y="3626683"/>
            <a:chExt cx="5376391" cy="54903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887A5F-2E38-4639-847C-18B1BFFEFA26}"/>
                </a:ext>
              </a:extLst>
            </p:cNvPr>
            <p:cNvSpPr/>
            <p:nvPr/>
          </p:nvSpPr>
          <p:spPr>
            <a:xfrm>
              <a:off x="2652307" y="3629636"/>
              <a:ext cx="47471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Социальный работник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2A15630-18E8-47E0-87C8-5D8C2F46F574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D3209897-7A2F-496A-AB7E-A6998DFB608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526DDBBE-990A-44D8-9298-958A4281D648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A174FD3F-C4B1-4174-ACC4-482D1E197DE1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3E5FF8D-339F-4DCA-9ABF-35C9D3591B73}"/>
                  </a:ext>
                </a:extLst>
              </p:cNvPr>
              <p:cNvSpPr/>
              <p:nvPr/>
            </p:nvSpPr>
            <p:spPr>
              <a:xfrm>
                <a:off x="1309143" y="3575565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Б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957284" y="5539364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A45EA9C-1B22-44EE-8D50-7CC929D73D0D}"/>
              </a:ext>
            </a:extLst>
          </p:cNvPr>
          <p:cNvSpPr/>
          <p:nvPr/>
        </p:nvSpPr>
        <p:spPr>
          <a:xfrm>
            <a:off x="7954811" y="5472215"/>
            <a:ext cx="4176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HR-менеджер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F1D29F1-44FD-4B94-BAE0-829F519D655A}"/>
              </a:ext>
            </a:extLst>
          </p:cNvPr>
          <p:cNvGrpSpPr/>
          <p:nvPr/>
        </p:nvGrpSpPr>
        <p:grpSpPr>
          <a:xfrm>
            <a:off x="7325595" y="5469262"/>
            <a:ext cx="549031" cy="549031"/>
            <a:chOff x="1231492" y="3573222"/>
            <a:chExt cx="549031" cy="549031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2A2DCF08-8A9A-4EFC-B0BE-CF9834BEE26E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26A51E7-A36E-4EAF-B2C3-D1227309707E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F5502798-A50A-4A31-A23D-7332427CD272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E125D993-1A9A-444B-AE2C-02A03D570E33}"/>
                </a:ext>
              </a:extLst>
            </p:cNvPr>
            <p:cNvSpPr/>
            <p:nvPr/>
          </p:nvSpPr>
          <p:spPr>
            <a:xfrm>
              <a:off x="1332591" y="3587289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Г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44632" y="5547569"/>
            <a:ext cx="1955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Секретарь</a:t>
            </a:r>
            <a:endParaRPr lang="ru-RU" sz="2800" b="1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94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09" y="223883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89076" y="1628156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"Я РАБОТАЮ С ЦИФРАМИ, НО МОЁ ГЛАВНОЕ ОРУЖИЕ — НЕ КАЛЬКУЛЯТОР, А ВОПРОСЫ. Я ПРОВЕРЯЮ ФИНАНСОВЫЕ ОТЧЁТЫ КОМПАНИЙ НА СООТВЕТСТВИЕ ЗАКОНАМ, ИЩУ ОШИБКИ И НЕСООТВЕТСТВИЯ. МОЯ ЦЕЛЬ — ЧТОБЫ ФИНАНСОВАЯ КАРТИНА БЫЛА ДОСТОВЕРНОЙ"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343822" y="4509350"/>
            <a:ext cx="5743586" cy="573841"/>
            <a:chOff x="2023090" y="3623164"/>
            <a:chExt cx="5743586" cy="57384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649791" y="3673785"/>
              <a:ext cx="5116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Бухгалтер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87A5F-2E38-4639-847C-18B1BFFEFA26}"/>
              </a:ext>
            </a:extLst>
          </p:cNvPr>
          <p:cNvSpPr/>
          <p:nvPr/>
        </p:nvSpPr>
        <p:spPr>
          <a:xfrm>
            <a:off x="7659440" y="4562924"/>
            <a:ext cx="3177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Аудитор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A15630-18E8-47E0-87C8-5D8C2F46F574}"/>
              </a:ext>
            </a:extLst>
          </p:cNvPr>
          <p:cNvGrpSpPr/>
          <p:nvPr/>
        </p:nvGrpSpPr>
        <p:grpSpPr>
          <a:xfrm>
            <a:off x="7030223" y="4559971"/>
            <a:ext cx="549031" cy="549031"/>
            <a:chOff x="1231492" y="3573222"/>
            <a:chExt cx="549031" cy="54903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3209897-7A2F-496A-AB7E-A6998DFB608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26DDBBE-990A-44D8-9298-958A4281D648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174FD3F-C4B1-4174-ACC4-482D1E197DE1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3E5FF8D-339F-4DCA-9ABF-35C9D3591B73}"/>
                </a:ext>
              </a:extLst>
            </p:cNvPr>
            <p:cNvSpPr/>
            <p:nvPr/>
          </p:nvSpPr>
          <p:spPr>
            <a:xfrm>
              <a:off x="1309143" y="3575565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Б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340862" y="5593381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Финансовый аналитик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071366" y="5626485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" panose="020B0502040204020203" pitchFamily="34" charset="0"/>
                </a:rPr>
                <a:t>Налоговый инспектор</a:t>
              </a:r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5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385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3362" y="142325"/>
            <a:ext cx="7078678" cy="6580717"/>
          </a:xfrm>
          <a:prstGeom prst="rect">
            <a:avLst/>
          </a:prstGeom>
        </p:spPr>
      </p:pic>
      <p:pic>
        <p:nvPicPr>
          <p:cNvPr id="8" name="Рисунок 7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122221" y="1770565"/>
            <a:ext cx="119438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ЭТОГО ЧЕЛОВЕКА МОЖНО НАЗВАТЬ ПРОВОДНИКОМ В МИРЕ ИНФОРМАЦИИ. ОН ЗНАЕТ, КАК СИСТЕМАТИЗИРОВАТЬ ЗНАНИЯ ТАК, ЧТОБЫ ЛЮБОЙ ПОСЕТИТЕЛЬ МОГ НАЙТИ НУЖНОЕ ЗА СЧИТАННЫЕ МИНУТЫ. НЕСМОТРЯ НА РАЗВИТИЕ ИНТЕРНЕТА, ЕГО РАБОТА ОСТАЁТСЯ ВОСТРЕБОВАННОЙ, ПОТОМУ ЧТО ЖИВОЙ ДОСТУП К ИСТОЧНИКУ ИНФОРМАЦИИ НИКТО НЕ ОТМЕНЯЛ.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42325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2</a:t>
            </a:r>
          </a:p>
        </p:txBody>
      </p:sp>
      <p:pic>
        <p:nvPicPr>
          <p:cNvPr id="10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35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943" y="4051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09" y="64841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356672" y="-92238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63248" y="1812967"/>
            <a:ext cx="11500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 "Я СОЗДАЮ ВИРТУАЛЬНЫЕ МИРЫ. Я ПРОДУМЫВАЮ, КАК ИГРОК БУДЕТ ВЗАИМОДЕЙСТВОВАТЬ С ПРЕДМЕТАМИ, КАКИЕ У НЕГО БУДУТ СПОСОБНОСТИ И КАК ОН БУДЕТ ПРОХОДИТЬ УРОВНИ. Я ПИШУ НЕ КОД, А ДОКУМЕНТАЦИЮ, КОТОРУЮ ПОТОМ ЧИТАЮТ ПРОГРАММИСТЫ И ДИЗАЙНЕРЫ"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79CEEA-31C5-428B-8B5C-6EDA61E421E5}"/>
              </a:ext>
            </a:extLst>
          </p:cNvPr>
          <p:cNvGrpSpPr/>
          <p:nvPr/>
        </p:nvGrpSpPr>
        <p:grpSpPr>
          <a:xfrm>
            <a:off x="1096881" y="4564085"/>
            <a:ext cx="5795121" cy="1354217"/>
            <a:chOff x="2023090" y="3591071"/>
            <a:chExt cx="5795121" cy="135421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10E064-E404-4DE8-8F1A-B4160AE76AC3}"/>
                </a:ext>
              </a:extLst>
            </p:cNvPr>
            <p:cNvSpPr/>
            <p:nvPr/>
          </p:nvSpPr>
          <p:spPr>
            <a:xfrm>
              <a:off x="2701326" y="3591071"/>
              <a:ext cx="5116885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Программист</a:t>
              </a:r>
              <a:br>
                <a:rPr lang="ru-RU" sz="2800" dirty="0"/>
              </a:br>
              <a:br>
                <a:rPr lang="ru-RU" sz="2800" dirty="0"/>
              </a:br>
              <a:endParaRPr lang="ru-RU" sz="26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65657E2-ED52-4594-A5DB-3A0B5C02C748}"/>
                </a:ext>
              </a:extLst>
            </p:cNvPr>
            <p:cNvGrpSpPr/>
            <p:nvPr/>
          </p:nvGrpSpPr>
          <p:grpSpPr>
            <a:xfrm>
              <a:off x="2023090" y="3623164"/>
              <a:ext cx="549031" cy="552550"/>
              <a:chOff x="1231492" y="3569703"/>
              <a:chExt cx="549031" cy="55255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E40ACEE1-FE55-487F-AC31-3A11CB76295C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9C0CCB1B-65B2-4333-A6EF-C6D3D2F1C275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3E7854E-1502-4DFD-BA33-63065DAFC6C8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82F9D61-7D1E-4FEA-9AAE-987E96CC1E7F}"/>
                  </a:ext>
                </a:extLst>
              </p:cNvPr>
              <p:cNvSpPr/>
              <p:nvPr/>
            </p:nvSpPr>
            <p:spPr>
              <a:xfrm>
                <a:off x="1297419" y="3569703"/>
                <a:ext cx="3898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A</a:t>
                </a:r>
              </a:p>
            </p:txBody>
          </p:sp>
        </p:grp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87A5F-2E38-4639-847C-18B1BFFEFA26}"/>
              </a:ext>
            </a:extLst>
          </p:cNvPr>
          <p:cNvSpPr/>
          <p:nvPr/>
        </p:nvSpPr>
        <p:spPr>
          <a:xfrm>
            <a:off x="8372742" y="4573320"/>
            <a:ext cx="3177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Геймдизайнер</a:t>
            </a:r>
            <a:br>
              <a:rPr lang="ru-RU" sz="4000" dirty="0"/>
            </a:br>
            <a:endParaRPr lang="ru-RU" sz="28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A15630-18E8-47E0-87C8-5D8C2F46F574}"/>
              </a:ext>
            </a:extLst>
          </p:cNvPr>
          <p:cNvGrpSpPr/>
          <p:nvPr/>
        </p:nvGrpSpPr>
        <p:grpSpPr>
          <a:xfrm>
            <a:off x="7743525" y="4570367"/>
            <a:ext cx="549031" cy="549031"/>
            <a:chOff x="1231492" y="3573222"/>
            <a:chExt cx="549031" cy="54903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3209897-7A2F-496A-AB7E-A6998DFB608C}"/>
                </a:ext>
              </a:extLst>
            </p:cNvPr>
            <p:cNvGrpSpPr/>
            <p:nvPr/>
          </p:nvGrpSpPr>
          <p:grpSpPr>
            <a:xfrm>
              <a:off x="1231492" y="3573222"/>
              <a:ext cx="549031" cy="549031"/>
              <a:chOff x="1231492" y="3573222"/>
              <a:chExt cx="549031" cy="54903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26DDBBE-990A-44D8-9298-958A4281D648}"/>
                  </a:ext>
                </a:extLst>
              </p:cNvPr>
              <p:cNvSpPr/>
              <p:nvPr/>
            </p:nvSpPr>
            <p:spPr>
              <a:xfrm>
                <a:off x="1231492" y="3573222"/>
                <a:ext cx="549031" cy="549031"/>
              </a:xfrm>
              <a:prstGeom prst="ellipse">
                <a:avLst/>
              </a:prstGeom>
              <a:solidFill>
                <a:srgbClr val="523BB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174FD3F-C4B1-4174-ACC4-482D1E197DE1}"/>
                  </a:ext>
                </a:extLst>
              </p:cNvPr>
              <p:cNvSpPr/>
              <p:nvPr/>
            </p:nvSpPr>
            <p:spPr>
              <a:xfrm>
                <a:off x="1283452" y="3625182"/>
                <a:ext cx="445110" cy="445110"/>
              </a:xfrm>
              <a:prstGeom prst="ellipse">
                <a:avLst/>
              </a:prstGeom>
              <a:solidFill>
                <a:srgbClr val="F3F3F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>
                  <a:latin typeface="Fira Sans" panose="020B0503050000020004" pitchFamily="34" charset="0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3E5FF8D-339F-4DCA-9ABF-35C9D3591B73}"/>
                </a:ext>
              </a:extLst>
            </p:cNvPr>
            <p:cNvSpPr/>
            <p:nvPr/>
          </p:nvSpPr>
          <p:spPr>
            <a:xfrm>
              <a:off x="1309143" y="3575565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171718"/>
                  </a:solidFill>
                  <a:latin typeface="Fira Sans" panose="020B0503050000020004" pitchFamily="34" charset="0"/>
                  <a:cs typeface="Segoe UI Semibold" panose="020B0702040204020203" pitchFamily="34" charset="0"/>
                </a:rPr>
                <a:t>Б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3A549A-1326-4DED-A76E-DE5F1AAD8CA0}"/>
              </a:ext>
            </a:extLst>
          </p:cNvPr>
          <p:cNvGrpSpPr/>
          <p:nvPr/>
        </p:nvGrpSpPr>
        <p:grpSpPr>
          <a:xfrm>
            <a:off x="1090672" y="5525510"/>
            <a:ext cx="6168375" cy="549031"/>
            <a:chOff x="2023090" y="3626683"/>
            <a:chExt cx="6168375" cy="54903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6DA35F4-9E23-450F-9335-F30D6CAD8A03}"/>
                </a:ext>
              </a:extLst>
            </p:cNvPr>
            <p:cNvSpPr/>
            <p:nvPr/>
          </p:nvSpPr>
          <p:spPr>
            <a:xfrm>
              <a:off x="2652306" y="3629636"/>
              <a:ext cx="55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3D-моделлер</a:t>
              </a:r>
              <a:endParaRPr lang="ru-RU" sz="28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0D9B18-CBB9-4D95-B942-BC6009703E20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D93878-0A8A-4834-902B-92BD835E4CC7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4E3256B9-FA12-43FE-93C8-6653A6B34330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3BC8AF80-5921-4D75-9855-D2124963CB2B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BDD76F1-D5D8-4C67-B7C5-322567512543}"/>
                  </a:ext>
                </a:extLst>
              </p:cNvPr>
              <p:cNvSpPr/>
              <p:nvPr/>
            </p:nvSpPr>
            <p:spPr>
              <a:xfrm>
                <a:off x="1309143" y="3581427"/>
                <a:ext cx="4010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В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D81302-A953-47C0-9F29-D1D7D43AD2E0}"/>
              </a:ext>
            </a:extLst>
          </p:cNvPr>
          <p:cNvGrpSpPr/>
          <p:nvPr/>
        </p:nvGrpSpPr>
        <p:grpSpPr>
          <a:xfrm>
            <a:off x="7821176" y="5558614"/>
            <a:ext cx="4805445" cy="549031"/>
            <a:chOff x="2023090" y="3626683"/>
            <a:chExt cx="4805445" cy="54903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A45EA9C-1B22-44EE-8D50-7CC929D73D0D}"/>
                </a:ext>
              </a:extLst>
            </p:cNvPr>
            <p:cNvSpPr/>
            <p:nvPr/>
          </p:nvSpPr>
          <p:spPr>
            <a:xfrm>
              <a:off x="2652306" y="3629636"/>
              <a:ext cx="4176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Сценарист</a:t>
              </a:r>
              <a:endParaRPr lang="ru-RU" sz="4000" b="1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F1D29F1-44FD-4B94-BAE0-829F519D655A}"/>
                </a:ext>
              </a:extLst>
            </p:cNvPr>
            <p:cNvGrpSpPr/>
            <p:nvPr/>
          </p:nvGrpSpPr>
          <p:grpSpPr>
            <a:xfrm>
              <a:off x="2023090" y="3626683"/>
              <a:ext cx="549031" cy="549031"/>
              <a:chOff x="1231492" y="3573222"/>
              <a:chExt cx="549031" cy="549031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A2DCF08-8A9A-4EFC-B0BE-CF9834BEE26E}"/>
                  </a:ext>
                </a:extLst>
              </p:cNvPr>
              <p:cNvGrpSpPr/>
              <p:nvPr/>
            </p:nvGrpSpPr>
            <p:grpSpPr>
              <a:xfrm>
                <a:off x="1231492" y="3573222"/>
                <a:ext cx="549031" cy="549031"/>
                <a:chOff x="1231492" y="3573222"/>
                <a:chExt cx="549031" cy="5490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E26A51E7-A36E-4EAF-B2C3-D1227309707E}"/>
                    </a:ext>
                  </a:extLst>
                </p:cNvPr>
                <p:cNvSpPr/>
                <p:nvPr/>
              </p:nvSpPr>
              <p:spPr>
                <a:xfrm>
                  <a:off x="1231492" y="3573222"/>
                  <a:ext cx="549031" cy="549031"/>
                </a:xfrm>
                <a:prstGeom prst="ellipse">
                  <a:avLst/>
                </a:prstGeom>
                <a:solidFill>
                  <a:srgbClr val="523BBA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F5502798-A50A-4A31-A23D-7332427CD272}"/>
                    </a:ext>
                  </a:extLst>
                </p:cNvPr>
                <p:cNvSpPr/>
                <p:nvPr/>
              </p:nvSpPr>
              <p:spPr>
                <a:xfrm>
                  <a:off x="1283452" y="3625182"/>
                  <a:ext cx="445110" cy="445110"/>
                </a:xfrm>
                <a:prstGeom prst="ellipse">
                  <a:avLst/>
                </a:prstGeom>
                <a:solidFill>
                  <a:srgbClr val="F3F3F9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aseline="-25000" dirty="0">
                    <a:latin typeface="Fira Sans" panose="020B0503050000020004" pitchFamily="34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125D993-1A9A-444B-AE2C-02A03D570E33}"/>
                  </a:ext>
                </a:extLst>
              </p:cNvPr>
              <p:cNvSpPr/>
              <p:nvPr/>
            </p:nvSpPr>
            <p:spPr>
              <a:xfrm>
                <a:off x="1332591" y="3587289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rgbClr val="171718"/>
                    </a:solidFill>
                    <a:latin typeface="Fira Sans" panose="020B0503050000020004" pitchFamily="34" charset="0"/>
                    <a:cs typeface="Segoe UI Semibold" panose="020B0702040204020203" pitchFamily="34" charset="0"/>
                  </a:rPr>
                  <a:t>Г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AE63EB9-E313-C335-80BC-B0AC8D00ADDB}"/>
              </a:ext>
            </a:extLst>
          </p:cNvPr>
          <p:cNvSpPr txBox="1"/>
          <p:nvPr/>
        </p:nvSpPr>
        <p:spPr>
          <a:xfrm>
            <a:off x="9188101" y="6794030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ira Sans" panose="020B0503050000020004" pitchFamily="34" charset="0"/>
              </a:rPr>
              <a:t>Шаблон презентации создан в </a:t>
            </a: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angdiz.ru</a:t>
            </a:r>
            <a:endParaRPr lang="ru-RU" sz="1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A455A7-9EAA-4C85-A26F-79739F9B40E3}"/>
              </a:ext>
            </a:extLst>
          </p:cNvPr>
          <p:cNvGrpSpPr/>
          <p:nvPr/>
        </p:nvGrpSpPr>
        <p:grpSpPr>
          <a:xfrm>
            <a:off x="118696" y="1099753"/>
            <a:ext cx="12158529" cy="4658236"/>
            <a:chOff x="-198311" y="1248234"/>
            <a:chExt cx="12290687" cy="371622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B1A3B72-0926-4E30-9BD1-8460AB5B59C8}"/>
                </a:ext>
              </a:extLst>
            </p:cNvPr>
            <p:cNvGrpSpPr/>
            <p:nvPr/>
          </p:nvGrpSpPr>
          <p:grpSpPr>
            <a:xfrm>
              <a:off x="2349432" y="3086105"/>
              <a:ext cx="7510447" cy="1878352"/>
              <a:chOff x="2349432" y="2849317"/>
              <a:chExt cx="7510447" cy="1878352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7DEC957-AB6D-41E4-ACD8-235972E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433" y="2923237"/>
                <a:ext cx="7493133" cy="1804432"/>
              </a:xfrm>
              <a:prstGeom prst="rect">
                <a:avLst/>
              </a:prstGeom>
            </p:spPr>
          </p:pic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F2C940B-1B82-48BB-B466-C87E567BD3BA}"/>
                  </a:ext>
                </a:extLst>
              </p:cNvPr>
              <p:cNvSpPr/>
              <p:nvPr/>
            </p:nvSpPr>
            <p:spPr>
              <a:xfrm>
                <a:off x="2349432" y="2849317"/>
                <a:ext cx="7510447" cy="1252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МУЗЫКАЛЬНАЯ</a:t>
                </a:r>
              </a:p>
              <a:p>
                <a:pPr algn="ctr"/>
                <a:r>
                  <a:rPr lang="ru-RU" sz="4800" b="1" dirty="0">
                    <a:solidFill>
                      <a:schemeClr val="bg1"/>
                    </a:solidFill>
                    <a:latin typeface="Gabriola" panose="04040605051002020D02" pitchFamily="82" charset="0"/>
                    <a:ea typeface="Segoe UI Black" panose="020B0A02040204020203" pitchFamily="34" charset="0"/>
                  </a:rPr>
                  <a:t>ВИКТОРИНА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CFDF32B-8175-4B4D-B056-9860E883E59A}"/>
                </a:ext>
              </a:extLst>
            </p:cNvPr>
            <p:cNvGrpSpPr/>
            <p:nvPr/>
          </p:nvGrpSpPr>
          <p:grpSpPr>
            <a:xfrm>
              <a:off x="-198311" y="1248234"/>
              <a:ext cx="12290687" cy="2071300"/>
              <a:chOff x="-198311" y="1226021"/>
              <a:chExt cx="12290687" cy="2071300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DEB8BE9-96F7-4250-A776-8D92326A35C6}"/>
                  </a:ext>
                </a:extLst>
              </p:cNvPr>
              <p:cNvSpPr/>
              <p:nvPr/>
            </p:nvSpPr>
            <p:spPr>
              <a:xfrm>
                <a:off x="-198311" y="1226021"/>
                <a:ext cx="12192000" cy="984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13800" b="1" dirty="0">
                    <a:solidFill>
                      <a:schemeClr val="bg1"/>
                    </a:solidFill>
                    <a:latin typeface="Fira Sans" panose="020B0503050000020004" pitchFamily="34" charset="0"/>
                  </a:rPr>
                  <a:t>5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BB4F399-83AD-457C-829B-9EB4D7DD5C5F}"/>
                  </a:ext>
                </a:extLst>
              </p:cNvPr>
              <p:cNvSpPr/>
              <p:nvPr/>
            </p:nvSpPr>
            <p:spPr>
              <a:xfrm>
                <a:off x="-99624" y="1824000"/>
                <a:ext cx="12192000" cy="1473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</a:pPr>
                <a:r>
                  <a:rPr lang="ru-RU" sz="54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Segoe UI Black" panose="020B0A02040204020203" pitchFamily="34" charset="0"/>
                  </a:rPr>
                  <a:t>РАУНД</a:t>
                </a:r>
              </a:p>
              <a:p>
                <a:pPr algn="ctr">
                  <a:lnSpc>
                    <a:spcPts val="7000"/>
                  </a:lnSpc>
                </a:pPr>
                <a:endParaRPr lang="ru-RU" sz="5400" b="1" dirty="0">
                  <a:solidFill>
                    <a:schemeClr val="bg1"/>
                  </a:solidFill>
                  <a:latin typeface="Fira Sans" panose="020B0503050000020004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pic>
        <p:nvPicPr>
          <p:cNvPr id="1028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509A9F65-61EB-4419-8A72-FA1E25D0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32">
            <a:off x="8770311" y="137462"/>
            <a:ext cx="3602957" cy="36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Знак вопроса без фона Изображения – скачать бесплатно на Freepik">
            <a:extLst>
              <a:ext uri="{FF2B5EF4-FFF2-40B4-BE49-F238E27FC236}">
                <a16:creationId xmlns:a16="http://schemas.microsoft.com/office/drawing/2014/main" id="{85A54996-BBBC-4CAA-B68E-FE3C754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764" y1="84665" x2="47764" y2="8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690">
            <a:off x="-141226" y="2901666"/>
            <a:ext cx="2964655" cy="296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1</a:t>
            </a:r>
          </a:p>
        </p:txBody>
      </p:sp>
      <p:pic>
        <p:nvPicPr>
          <p:cNvPr id="2" name="Пило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25" y="2352267"/>
            <a:ext cx="2847703" cy="29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2</a:t>
            </a:r>
          </a:p>
        </p:txBody>
      </p:sp>
      <p:pic>
        <p:nvPicPr>
          <p:cNvPr id="3" name="бухгалтер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03" y="2199800"/>
            <a:ext cx="2903182" cy="29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3</a:t>
            </a:r>
          </a:p>
        </p:txBody>
      </p:sp>
      <p:pic>
        <p:nvPicPr>
          <p:cNvPr id="7" name="Моря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12" y="2214969"/>
            <a:ext cx="2937316" cy="30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4</a:t>
            </a:r>
          </a:p>
        </p:txBody>
      </p:sp>
      <p:pic>
        <p:nvPicPr>
          <p:cNvPr id="3" name="Младший лейтенан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55" y="2278758"/>
            <a:ext cx="2895681" cy="29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5</a:t>
            </a:r>
          </a:p>
        </p:txBody>
      </p:sp>
      <p:pic>
        <p:nvPicPr>
          <p:cNvPr id="4" name="Танкис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79" y="2231012"/>
            <a:ext cx="2882812" cy="29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620109" y="2396161"/>
            <a:ext cx="10935228" cy="2261832"/>
            <a:chOff x="677086" y="2923237"/>
            <a:chExt cx="10935229" cy="180443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789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СДАЧА БЛАНКОВ</a:t>
              </a:r>
            </a:p>
          </p:txBody>
        </p:sp>
      </p:grpSp>
      <p:pic>
        <p:nvPicPr>
          <p:cNvPr id="1026" name="Picture 2" descr="3d Bericht Bilder - Kostenloser Download auf Freepik">
            <a:extLst>
              <a:ext uri="{FF2B5EF4-FFF2-40B4-BE49-F238E27FC236}">
                <a16:creationId xmlns:a16="http://schemas.microsoft.com/office/drawing/2014/main" id="{2557BC46-3098-4DB5-8A15-1CE24C5F5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>
            <a:off x="9915317" y="442276"/>
            <a:ext cx="2024269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3d Bericht Bilder - Kostenloser Download auf Freepik">
            <a:extLst>
              <a:ext uri="{FF2B5EF4-FFF2-40B4-BE49-F238E27FC236}">
                <a16:creationId xmlns:a16="http://schemas.microsoft.com/office/drawing/2014/main" id="{3570DC9D-7F45-4BC3-B268-5EF35C1FC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 flipH="1">
            <a:off x="116869" y="3770681"/>
            <a:ext cx="2352920" cy="24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1</a:t>
            </a:r>
          </a:p>
        </p:txBody>
      </p:sp>
      <p:pic>
        <p:nvPicPr>
          <p:cNvPr id="3" name="Пило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6" y="1617617"/>
            <a:ext cx="3119537" cy="3186385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1491717" y="5127699"/>
            <a:ext cx="9431881" cy="1520193"/>
            <a:chOff x="677086" y="2923237"/>
            <a:chExt cx="10935229" cy="18044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6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ПИЛОТ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7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2</a:t>
            </a:r>
          </a:p>
        </p:txBody>
      </p:sp>
      <p:pic>
        <p:nvPicPr>
          <p:cNvPr id="2" name="Бухгалтер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65" y="1489166"/>
            <a:ext cx="3367401" cy="343956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1491717" y="5127699"/>
            <a:ext cx="9431881" cy="1520193"/>
            <a:chOff x="677086" y="2923237"/>
            <a:chExt cx="10935229" cy="18044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6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БУХГАЛТЕР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5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4322" y="142325"/>
            <a:ext cx="7078678" cy="6580717"/>
          </a:xfrm>
          <a:prstGeom prst="rect">
            <a:avLst/>
          </a:prstGeom>
        </p:spPr>
      </p:pic>
      <p:pic>
        <p:nvPicPr>
          <p:cNvPr id="8" name="Рисунок 7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6" y="142325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315034" y="1936028"/>
            <a:ext cx="115786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ЭТОТ ЧЕЛОВЕК — ПСИХОЛОГ И СТРАТЕГ В ОДНОМ ЛИЦЕ. ОН УМЕЕТ СЧИТЫВАТЬ ЖЕЛАНИЯ КЛИЕНТА ПО МИМИКЕ И ЖЕСТАМ, ПРЕДЛАГАЯ ИМЕННО ТО, ЧТО НУЖНО. ЕГО ГЛАВНАЯ ЗАДАЧА — НЕ ПРОСТО ПРОДАТЬ ТОВАР, А ВЫСТРОИТЬ ДОЛГОСРОЧНЫЕ ОТНОШЕНИЯ С ПОКУПАТЕЛЕМ.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42325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3</a:t>
            </a:r>
          </a:p>
        </p:txBody>
      </p:sp>
      <p:pic>
        <p:nvPicPr>
          <p:cNvPr id="11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83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3</a:t>
            </a:r>
          </a:p>
        </p:txBody>
      </p:sp>
      <p:pic>
        <p:nvPicPr>
          <p:cNvPr id="2" name="Моря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1440749"/>
            <a:ext cx="3293279" cy="336385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1491717" y="5127699"/>
            <a:ext cx="9431881" cy="1520193"/>
            <a:chOff x="677086" y="2923237"/>
            <a:chExt cx="10935229" cy="18044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6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МОРЯК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2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4</a:t>
            </a:r>
          </a:p>
        </p:txBody>
      </p:sp>
      <p:pic>
        <p:nvPicPr>
          <p:cNvPr id="2" name="Младший лейтенан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97" y="1456756"/>
            <a:ext cx="3488899" cy="356366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1491717" y="5127699"/>
            <a:ext cx="9431881" cy="1520193"/>
            <a:chOff x="677086" y="2923237"/>
            <a:chExt cx="10935229" cy="18044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6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ЛЕЙТЕНАНТ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6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ты ПНГ на Прозрачном Фоне • Скачать PNG Ноты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0" y="-368812"/>
            <a:ext cx="12514217" cy="69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3322" y="100907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8" y="100907"/>
            <a:ext cx="6580717" cy="65807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3506185" y="133317"/>
            <a:ext cx="525313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Comic Sans MS" panose="030F0702030302020204" pitchFamily="66" charset="0"/>
              </a:rPr>
              <a:t>ТРЕК 5</a:t>
            </a:r>
          </a:p>
        </p:txBody>
      </p:sp>
      <p:pic>
        <p:nvPicPr>
          <p:cNvPr id="2" name="Танкис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66" y="1456756"/>
            <a:ext cx="3570371" cy="364688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1491717" y="5127699"/>
            <a:ext cx="9431881" cy="1520193"/>
            <a:chOff x="677086" y="2923237"/>
            <a:chExt cx="10935229" cy="18044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6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ТАНКИСТ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4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0" y="1553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7" b="96907" l="1302" r="100000">
                        <a14:foregroundMark x1="22126" y1="82216" x2="21692" y2="81186"/>
                        <a14:foregroundMark x1="47722" y1="81186" x2="47722" y2="81186"/>
                        <a14:foregroundMark x1="45987" y1="81186" x2="47072" y2="38144"/>
                        <a14:foregroundMark x1="57918" y1="82474" x2="58134" y2="15979"/>
                        <a14:foregroundMark x1="46855" y1="36856" x2="46855" y2="36856"/>
                        <a14:foregroundMark x1="45336" y1="37887" x2="47505" y2="35825"/>
                        <a14:foregroundMark x1="19306" y1="55928" x2="22343" y2="55155"/>
                        <a14:foregroundMark x1="21041" y1="55412" x2="19957" y2="78351"/>
                        <a14:foregroundMark x1="70065" y1="34021" x2="73319" y2="79897"/>
                        <a14:foregroundMark x1="74620" y1="64948" x2="75488" y2="39433"/>
                        <a14:foregroundMark x1="68547" y1="46907" x2="68547" y2="46907"/>
                        <a14:foregroundMark x1="82213" y1="60309" x2="86334" y2="60052"/>
                        <a14:foregroundMark x1="83514" y1="60825" x2="84816" y2="78351"/>
                        <a14:foregroundMark x1="84599" y1="79897" x2="84599" y2="798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1284" y="-207628"/>
            <a:ext cx="4737306" cy="398714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620109" y="2396161"/>
            <a:ext cx="10935228" cy="2261832"/>
            <a:chOff x="677086" y="2923237"/>
            <a:chExt cx="10935229" cy="180443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789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ПОДСЧЁТ ГОЛОСОВ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059" l="648" r="99223">
                        <a14:foregroundMark x1="9715" y1="24632" x2="9715" y2="24632"/>
                        <a14:foregroundMark x1="10492" y1="18015" x2="10492" y2="18015"/>
                        <a14:foregroundMark x1="11010" y1="8272" x2="11010" y2="8272"/>
                        <a14:foregroundMark x1="16192" y1="11397" x2="16192" y2="11397"/>
                        <a14:foregroundMark x1="18912" y1="17831" x2="18912" y2="17831"/>
                        <a14:foregroundMark x1="26036" y1="29596" x2="26036" y2="29596"/>
                        <a14:foregroundMark x1="30181" y1="25919" x2="30181" y2="25919"/>
                        <a14:foregroundMark x1="35492" y1="22978" x2="35492" y2="22978"/>
                        <a14:foregroundMark x1="40803" y1="20956" x2="41321" y2="21324"/>
                        <a14:foregroundMark x1="46503" y1="20037" x2="46503" y2="20037"/>
                        <a14:foregroundMark x1="52202" y1="20404" x2="52202" y2="20404"/>
                        <a14:foregroundMark x1="59456" y1="21324" x2="59456" y2="21324"/>
                        <a14:foregroundMark x1="64767" y1="22426" x2="64767" y2="22426"/>
                        <a14:foregroundMark x1="70855" y1="25919" x2="70855" y2="25919"/>
                        <a14:foregroundMark x1="75907" y1="28125" x2="75907" y2="28125"/>
                        <a14:foregroundMark x1="81088" y1="31618" x2="81088" y2="31618"/>
                        <a14:foregroundMark x1="86917" y1="37684" x2="86917" y2="37684"/>
                        <a14:foregroundMark x1="89508" y1="43750" x2="89508" y2="43750"/>
                        <a14:foregroundMark x1="74611" y1="78493" x2="74611" y2="78493"/>
                        <a14:foregroundMark x1="64508" y1="65441" x2="64508" y2="65441"/>
                        <a14:foregroundMark x1="58808" y1="58088" x2="58808" y2="58088"/>
                        <a14:foregroundMark x1="34067" y1="59559" x2="34067" y2="59559"/>
                        <a14:foregroundMark x1="35363" y1="66544" x2="35622" y2="66728"/>
                        <a14:foregroundMark x1="41192" y1="86029" x2="40285" y2="86029"/>
                        <a14:foregroundMark x1="34456" y1="82904" x2="34067" y2="81985"/>
                        <a14:foregroundMark x1="29793" y1="79228" x2="29663" y2="78860"/>
                        <a14:foregroundMark x1="19560" y1="71691" x2="18264" y2="71324"/>
                        <a14:foregroundMark x1="14249" y1="69118" x2="13731" y2="68750"/>
                        <a14:foregroundMark x1="9067" y1="65993" x2="9067" y2="65993"/>
                        <a14:foregroundMark x1="7254" y1="54963" x2="7254" y2="54963"/>
                        <a14:foregroundMark x1="8549" y1="50551" x2="8549" y2="50551"/>
                        <a14:backgroundMark x1="24611" y1="52390" x2="16062" y2="36765"/>
                        <a14:backgroundMark x1="10622" y1="13971" x2="10622" y2="13971"/>
                        <a14:backgroundMark x1="10751" y1="12500" x2="9197" y2="12316"/>
                        <a14:backgroundMark x1="11399" y1="22059" x2="8290" y2="20588"/>
                        <a14:backgroundMark x1="10622" y1="30882" x2="8161" y2="26287"/>
                        <a14:backgroundMark x1="9715" y1="38971" x2="8808" y2="36397"/>
                        <a14:backgroundMark x1="9715" y1="44669" x2="7772" y2="44669"/>
                        <a14:backgroundMark x1="9067" y1="53493" x2="6736" y2="53493"/>
                        <a14:backgroundMark x1="6477" y1="61213" x2="8420" y2="60110"/>
                        <a14:backgroundMark x1="10881" y1="66728" x2="10622" y2="68566"/>
                        <a14:backgroundMark x1="16969" y1="68566" x2="16192" y2="71140"/>
                        <a14:backgroundMark x1="21244" y1="70956" x2="21244" y2="73713"/>
                        <a14:backgroundMark x1="26295" y1="75000" x2="27461" y2="77574"/>
                        <a14:backgroundMark x1="31995" y1="79596" x2="32254" y2="82169"/>
                        <a14:backgroundMark x1="36788" y1="83824" x2="39119" y2="86213"/>
                        <a14:backgroundMark x1="42358" y1="88051" x2="43394" y2="88419"/>
                        <a14:backgroundMark x1="40544" y1="91544" x2="32902" y2="87500"/>
                        <a14:backgroundMark x1="31995" y1="86397" x2="21762" y2="78493"/>
                        <a14:backgroundMark x1="38860" y1="77757" x2="39508" y2="73897"/>
                        <a14:backgroundMark x1="39119" y1="71140" x2="37694" y2="68750"/>
                        <a14:backgroundMark x1="37694" y1="67831" x2="36010" y2="62500"/>
                        <a14:backgroundMark x1="36010" y1="61581" x2="36010" y2="58272"/>
                        <a14:backgroundMark x1="36788" y1="58088" x2="38731" y2="56985"/>
                        <a14:backgroundMark x1="32513" y1="59926" x2="32513" y2="59926"/>
                        <a14:backgroundMark x1="33031" y1="58088" x2="33031" y2="58088"/>
                        <a14:backgroundMark x1="32902" y1="57537" x2="32902" y2="57537"/>
                        <a14:backgroundMark x1="38472" y1="61397" x2="44430" y2="59375"/>
                        <a14:backgroundMark x1="45207" y1="59375" x2="51425" y2="60846"/>
                        <a14:backgroundMark x1="51813" y1="60846" x2="61140" y2="67279"/>
                        <a14:backgroundMark x1="61140" y1="67096" x2="66969" y2="73897"/>
                        <a14:backgroundMark x1="66969" y1="74081" x2="73575" y2="85846"/>
                        <a14:backgroundMark x1="42617" y1="55331" x2="43005" y2="55515"/>
                        <a14:backgroundMark x1="48964" y1="55699" x2="49482" y2="55699"/>
                        <a14:backgroundMark x1="55311" y1="57169" x2="55311" y2="57169"/>
                        <a14:backgroundMark x1="61140" y1="60662" x2="61140" y2="60662"/>
                        <a14:backgroundMark x1="67358" y1="68566" x2="67358" y2="68566"/>
                        <a14:backgroundMark x1="71373" y1="74632" x2="71373" y2="74632"/>
                        <a14:backgroundMark x1="74223" y1="81801" x2="74223" y2="81801"/>
                        <a14:backgroundMark x1="76554" y1="75368" x2="76554" y2="75368"/>
                        <a14:backgroundMark x1="79663" y1="67647" x2="79793" y2="67096"/>
                        <a14:backgroundMark x1="82902" y1="60294" x2="82902" y2="60294"/>
                        <a14:backgroundMark x1="85363" y1="52941" x2="85363" y2="52941"/>
                        <a14:backgroundMark x1="88083" y1="47426" x2="88083" y2="47426"/>
                        <a14:backgroundMark x1="86140" y1="36029" x2="86140" y2="36029"/>
                        <a14:backgroundMark x1="83808" y1="32169" x2="83808" y2="32169"/>
                        <a14:backgroundMark x1="78756" y1="29963" x2="78756" y2="29963"/>
                        <a14:backgroundMark x1="73316" y1="25919" x2="73316" y2="25919"/>
                        <a14:backgroundMark x1="67098" y1="23713" x2="67098" y2="23713"/>
                        <a14:backgroundMark x1="62176" y1="20956" x2="62176" y2="20956"/>
                        <a14:backgroundMark x1="56606" y1="18750" x2="56606" y2="18750"/>
                        <a14:backgroundMark x1="48575" y1="20588" x2="48575" y2="20588"/>
                        <a14:backgroundMark x1="43264" y1="19853" x2="43264" y2="19853"/>
                        <a14:backgroundMark x1="50389" y1="19118" x2="50389" y2="19118"/>
                        <a14:backgroundMark x1="37047" y1="20037" x2="37565" y2="24816"/>
                        <a14:backgroundMark x1="32254" y1="22243" x2="32383" y2="26103"/>
                        <a14:backgroundMark x1="27979" y1="25919" x2="27979" y2="25919"/>
                        <a14:backgroundMark x1="22798" y1="27757" x2="22798" y2="27757"/>
                        <a14:backgroundMark x1="20855" y1="20772" x2="20855" y2="20772"/>
                        <a14:backgroundMark x1="17617" y1="14522" x2="17617" y2="14522"/>
                        <a14:backgroundMark x1="77979" y1="80147" x2="90803" y2="53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18642">
            <a:off x="302992" y="3725181"/>
            <a:ext cx="3512146" cy="22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3B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02D81-41C4-E9EF-A0FE-9633CF243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8"/>
            <a:ext cx="12192000" cy="685774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86E847D-EBCC-4405-BB31-F6DEC4BC8CE3}"/>
              </a:ext>
            </a:extLst>
          </p:cNvPr>
          <p:cNvSpPr/>
          <p:nvPr/>
        </p:nvSpPr>
        <p:spPr>
          <a:xfrm>
            <a:off x="4280452" y="1082016"/>
            <a:ext cx="79115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900" b="1" dirty="0">
                <a:solidFill>
                  <a:schemeClr val="bg1"/>
                </a:solidFill>
                <a:latin typeface="Fira Sans" panose="020B0503050000020004" pitchFamily="34" charset="0"/>
              </a:rPr>
              <a:t>«ВСЕ ПРОФЕССИИ НУЖНЫ, </a:t>
            </a:r>
          </a:p>
          <a:p>
            <a:pPr algn="ctr"/>
            <a:r>
              <a:rPr lang="ru-RU" sz="6900" b="1" dirty="0">
                <a:solidFill>
                  <a:schemeClr val="bg1"/>
                </a:solidFill>
                <a:latin typeface="Fira Sans" panose="020B0503050000020004" pitchFamily="34" charset="0"/>
              </a:rPr>
              <a:t>ВСЕ ПРОФЕССИИ ВАЖНЫ»</a:t>
            </a:r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F0E1E6C3-191D-4358-9AA4-D52295F0DF20}"/>
              </a:ext>
            </a:extLst>
          </p:cNvPr>
          <p:cNvSpPr/>
          <p:nvPr/>
        </p:nvSpPr>
        <p:spPr>
          <a:xfrm rot="21124461">
            <a:off x="182019" y="1107280"/>
            <a:ext cx="4575787" cy="4239762"/>
          </a:xfrm>
          <a:prstGeom prst="wedgeEllipseCallout">
            <a:avLst>
              <a:gd name="adj1" fmla="val 47484"/>
              <a:gd name="adj2" fmla="val 54602"/>
            </a:avLst>
          </a:prstGeom>
          <a:solidFill>
            <a:srgbClr val="F2F22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8C46C-C3B0-4ED0-B966-3BCEA0BD8058}"/>
              </a:ext>
            </a:extLst>
          </p:cNvPr>
          <p:cNvSpPr txBox="1"/>
          <p:nvPr/>
        </p:nvSpPr>
        <p:spPr>
          <a:xfrm rot="19681805">
            <a:off x="-317747" y="2002212"/>
            <a:ext cx="5575318" cy="244990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0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КВИЗ,</a:t>
            </a:r>
          </a:p>
          <a:p>
            <a:pPr algn="ctr">
              <a:lnSpc>
                <a:spcPct val="75000"/>
              </a:lnSpc>
            </a:pPr>
            <a:r>
              <a:rPr lang="ru-RU" sz="10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ПЛИЗ!</a:t>
            </a:r>
          </a:p>
        </p:txBody>
      </p:sp>
      <p:sp>
        <p:nvSpPr>
          <p:cNvPr id="2" name="5-конечная звезда 1">
            <a:hlinkClick r:id="rId4" action="ppaction://hlinksldjump"/>
          </p:cNvPr>
          <p:cNvSpPr/>
          <p:nvPr/>
        </p:nvSpPr>
        <p:spPr>
          <a:xfrm>
            <a:off x="156754" y="5768819"/>
            <a:ext cx="931818" cy="89669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8354" y="233482"/>
            <a:ext cx="7078678" cy="6580717"/>
          </a:xfrm>
          <a:prstGeom prst="rect">
            <a:avLst/>
          </a:prstGeom>
        </p:spPr>
      </p:pic>
      <p:pic>
        <p:nvPicPr>
          <p:cNvPr id="39" name="Рисунок 3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243" y="-104808"/>
            <a:ext cx="6580717" cy="658071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70520" y="89453"/>
            <a:ext cx="12061883" cy="1424071"/>
            <a:chOff x="756038" y="2894409"/>
            <a:chExt cx="10935229" cy="183326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756038" y="2894409"/>
              <a:ext cx="10935229" cy="117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48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ДОПОЛНИТЕЛЬНЫЕ ВОПРОСЫ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59318" y="1410828"/>
            <a:ext cx="11499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1. Этот учёный работает с «немыми свидетелями» истории. В его распоряжении — черепки, кости, остатки жилищ и золы. Он не читает летописи, но может рассказать, чем люди питались тысячу лет назад, во что верили и как хоронили умерших. Кто он?? </a:t>
            </a:r>
            <a:endParaRPr lang="ru-RU" sz="2000" dirty="0">
              <a:solidFill>
                <a:srgbClr val="FF0000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317" y="2365409"/>
            <a:ext cx="11499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2. Этот юрист не ведёт судебных процессов и не защищает обвиняемых. Его задача — придать сделке законную силу, проверить дееспособность сторон и засвидетельствовать, что всё происходит добровольно. Без его подписи наследство не получить, а квартиру не продать. Кто он?</a:t>
            </a:r>
            <a:endParaRPr lang="ru-RU" sz="20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9317" y="3374225"/>
            <a:ext cx="11499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3. К этому врачу попадают, когда «мотор» даёт сбои. Он слушает ритм, смотрит сосуды, назначает </a:t>
            </a:r>
            <a:r>
              <a:rPr lang="ru-RU" sz="2000" dirty="0" err="1"/>
              <a:t>холтер</a:t>
            </a:r>
            <a:r>
              <a:rPr lang="ru-RU" sz="2000" dirty="0"/>
              <a:t> и может расшифровать кардиограмму лучше любого автомата. Его пациенты знают, что такое холестерин и почему волноваться вредно. Кто он?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9317" y="4365426"/>
            <a:ext cx="11499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4. Эти люди проводят в кабине больше времени, чем дома. Их офис — трасса, коллеги встречаются по рации, а груз в фуре нужно довезти целым за тысячу километров. Они знают, где на трассе вкуснее кормят и какие заправки стоит объезжать. Кто они?</a:t>
            </a:r>
            <a:endParaRPr lang="ru-RU" sz="20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25153" y="2012671"/>
            <a:ext cx="199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АРХЕОЛОГ</a:t>
            </a:r>
            <a:endParaRPr lang="ru-RU" sz="2000" b="1" dirty="0">
              <a:solidFill>
                <a:srgbClr val="FF0000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9317" y="5430389"/>
            <a:ext cx="11499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5. Этот специалист соединяет в себе инженера и художника. Он придумывает, как будет выглядеть здание, просчитывает нагрузки и продумывает планировку так, чтобы внутри было удобно, а снаружи — красиво. Без его утверждения не начнётся ни одна стройка. Кто он?</a:t>
            </a:r>
            <a:endParaRPr lang="ru-RU" sz="2000" dirty="0">
              <a:solidFill>
                <a:srgbClr val="171718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803197" y="2985496"/>
            <a:ext cx="1469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НОТАРИУС</a:t>
            </a:r>
            <a:endParaRPr lang="ru-RU" sz="2000" b="1" dirty="0">
              <a:solidFill>
                <a:srgbClr val="FF0000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82236" y="4000975"/>
            <a:ext cx="2224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КАРДИОЛОГ</a:t>
            </a:r>
            <a:endParaRPr lang="ru-RU" sz="2000" b="1" dirty="0">
              <a:solidFill>
                <a:srgbClr val="FF0000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60656" y="4969598"/>
            <a:ext cx="3432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ДАЛЬНОБОЙЩИК</a:t>
            </a:r>
            <a:endParaRPr lang="ru-RU" sz="2800" b="1" dirty="0">
              <a:solidFill>
                <a:srgbClr val="FF0000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34536" y="6045942"/>
            <a:ext cx="3432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АРХИТЕКТОР</a:t>
            </a:r>
            <a:endParaRPr lang="ru-RU" sz="2800" b="1" dirty="0">
              <a:solidFill>
                <a:srgbClr val="FF0000"/>
              </a:solidFill>
              <a:latin typeface="Fira Sans" panose="020B05030500000200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" grpId="0"/>
      <p:bldP spid="14" grpId="0"/>
      <p:bldP spid="15" grpId="0"/>
      <p:bldP spid="16" grpId="0"/>
      <p:bldP spid="17" grpId="0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3B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02D81-41C4-E9EF-A0FE-9633CF243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8"/>
            <a:ext cx="12192000" cy="685774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86E847D-EBCC-4405-BB31-F6DEC4BC8CE3}"/>
              </a:ext>
            </a:extLst>
          </p:cNvPr>
          <p:cNvSpPr/>
          <p:nvPr/>
        </p:nvSpPr>
        <p:spPr>
          <a:xfrm>
            <a:off x="4280452" y="1082016"/>
            <a:ext cx="79115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900" b="1" dirty="0">
                <a:solidFill>
                  <a:schemeClr val="bg1"/>
                </a:solidFill>
                <a:latin typeface="Fira Sans" panose="020B0503050000020004" pitchFamily="34" charset="0"/>
              </a:rPr>
              <a:t>«ВСЕ ПРОФЕССИИ НУЖНЫ, </a:t>
            </a:r>
          </a:p>
          <a:p>
            <a:pPr algn="ctr"/>
            <a:r>
              <a:rPr lang="ru-RU" sz="6900" b="1" dirty="0">
                <a:solidFill>
                  <a:schemeClr val="bg1"/>
                </a:solidFill>
                <a:latin typeface="Fira Sans" panose="020B0503050000020004" pitchFamily="34" charset="0"/>
              </a:rPr>
              <a:t>ВСЕ ПРОФЕССИИ ВАЖНЫ»</a:t>
            </a:r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F0E1E6C3-191D-4358-9AA4-D52295F0DF20}"/>
              </a:ext>
            </a:extLst>
          </p:cNvPr>
          <p:cNvSpPr/>
          <p:nvPr/>
        </p:nvSpPr>
        <p:spPr>
          <a:xfrm rot="21124461">
            <a:off x="129011" y="1120534"/>
            <a:ext cx="4575787" cy="4239762"/>
          </a:xfrm>
          <a:prstGeom prst="wedgeEllipseCallout">
            <a:avLst>
              <a:gd name="adj1" fmla="val 47484"/>
              <a:gd name="adj2" fmla="val 54602"/>
            </a:avLst>
          </a:prstGeom>
          <a:solidFill>
            <a:srgbClr val="F2F22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8C46C-C3B0-4ED0-B966-3BCEA0BD8058}"/>
              </a:ext>
            </a:extLst>
          </p:cNvPr>
          <p:cNvSpPr txBox="1"/>
          <p:nvPr/>
        </p:nvSpPr>
        <p:spPr>
          <a:xfrm rot="19681805">
            <a:off x="-317747" y="2002212"/>
            <a:ext cx="5575318" cy="244990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0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КВИЗ,</a:t>
            </a:r>
          </a:p>
          <a:p>
            <a:pPr algn="ctr">
              <a:lnSpc>
                <a:spcPct val="75000"/>
              </a:lnSpc>
            </a:pPr>
            <a:r>
              <a:rPr lang="ru-RU" sz="10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ПЛИЗ!</a:t>
            </a:r>
          </a:p>
        </p:txBody>
      </p:sp>
    </p:spTree>
    <p:extLst>
      <p:ext uri="{BB962C8B-B14F-4D97-AF65-F5344CB8AC3E}">
        <p14:creationId xmlns:p14="http://schemas.microsoft.com/office/powerpoint/2010/main" val="5229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142325"/>
            <a:ext cx="7078678" cy="6580717"/>
          </a:xfrm>
          <a:prstGeom prst="rect">
            <a:avLst/>
          </a:prstGeom>
        </p:spPr>
      </p:pic>
      <p:pic>
        <p:nvPicPr>
          <p:cNvPr id="8" name="Рисунок 7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17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527939" y="1833311"/>
            <a:ext cx="11132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ЭТОТ СПЕЦИАЛИСТ ЗНАЕТ О ГОРОДЕ БОЛЬШЕ, ЧЕМ ЛЮБОЙ ЧИНОВНИК. ОН В КУРСЕ, ГДЕ СКОРО ПОСТРОЯТ ШКОЛУ, В КАКОЙ СТОРОНЕ ВОСХОД СОЛНЦА И НАСКОЛЬКО ШУМНО БУДЕТ В КВАРТИРЕ С ОКНАМИ ВО ДВОР. ОН ПОМОГАЕТ ЛЮДЯМ НАЙТИ МЕСТО, КОТОРОЕ СТАНЕТ ДЛЯ НИХ ДОМОМ.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42325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4</a:t>
            </a:r>
          </a:p>
        </p:txBody>
      </p:sp>
      <p:pic>
        <p:nvPicPr>
          <p:cNvPr id="11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32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19" y="72655"/>
            <a:ext cx="7078678" cy="6580717"/>
          </a:xfrm>
          <a:prstGeom prst="rect">
            <a:avLst/>
          </a:prstGeom>
        </p:spPr>
      </p:pic>
      <p:pic>
        <p:nvPicPr>
          <p:cNvPr id="8" name="Рисунок 7" descr="Пузырьки">
            <a:extLst>
              <a:ext uri="{FF2B5EF4-FFF2-40B4-BE49-F238E27FC236}">
                <a16:creationId xmlns:a16="http://schemas.microsoft.com/office/drawing/2014/main" id="{A277A533-8962-40C1-A8E5-7FDA3EFB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BB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73" y="203285"/>
            <a:ext cx="6580717" cy="6580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4F2499-4D38-47CE-93DF-555DACCBF45E}"/>
              </a:ext>
            </a:extLst>
          </p:cNvPr>
          <p:cNvSpPr/>
          <p:nvPr/>
        </p:nvSpPr>
        <p:spPr>
          <a:xfrm>
            <a:off x="937241" y="1731690"/>
            <a:ext cx="103137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71718"/>
                </a:solidFill>
                <a:latin typeface="Fira Sans" panose="020B0503050000020004" pitchFamily="34" charset="0"/>
                <a:cs typeface="Segoe UI" panose="020B0502040204020203" pitchFamily="34" charset="0"/>
              </a:rPr>
              <a:t>ЭТОГО ЧЕЛОВЕКА НАЗЫВАЮТ «ХРАНИТЕЛЕМ ПОРЯДКА» В МИРЕ ФИНАНСОВ. ОН ПРИВОДИТ В РАВНОВЕСИЕ ДОХОДЫ И РАСХОДЫ, СЛЕДИТ ЗА ТЕМ, ЧТОБЫ КАЖДАЯ КОПЕЙКА БЫЛА УЧТЕНА. ЕГО РАБОТА ТРЕБУЕТ ПЕДАНТИЧНОСТИ, ВНИМАТЕЛЬНОСТИ И ЛЮБВИ К ЦИФРАМ.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D1B1F2-8C8B-4461-98C9-D03A376F211B}"/>
              </a:ext>
            </a:extLst>
          </p:cNvPr>
          <p:cNvSpPr/>
          <p:nvPr/>
        </p:nvSpPr>
        <p:spPr>
          <a:xfrm>
            <a:off x="1520270" y="142325"/>
            <a:ext cx="914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523BBA"/>
                </a:solidFill>
                <a:latin typeface="Gabriola" panose="04040605051002020D02" pitchFamily="82" charset="0"/>
              </a:rPr>
              <a:t>ВОПРОС № 5</a:t>
            </a:r>
          </a:p>
        </p:txBody>
      </p:sp>
      <p:pic>
        <p:nvPicPr>
          <p:cNvPr id="7" name="Таймер 30 секу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4307695" y="5247846"/>
            <a:ext cx="3593374" cy="138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73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692850-BC37-CCCC-B14F-DBA4DBCFF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725" cy="68577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F5B4B1-D7B2-4BC0-8A29-B8B43F726D91}"/>
              </a:ext>
            </a:extLst>
          </p:cNvPr>
          <p:cNvSpPr/>
          <p:nvPr/>
        </p:nvSpPr>
        <p:spPr>
          <a:xfrm>
            <a:off x="-8277" y="0"/>
            <a:ext cx="12192000" cy="6858000"/>
          </a:xfrm>
          <a:prstGeom prst="rect">
            <a:avLst/>
          </a:prstGeom>
          <a:gradFill>
            <a:gsLst>
              <a:gs pos="0">
                <a:srgbClr val="B632D6">
                  <a:alpha val="50000"/>
                </a:srgbClr>
              </a:gs>
              <a:gs pos="100000">
                <a:srgbClr val="493CB7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ira Sans" panose="020B05030500000200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1A3B72-0926-4E30-9BD1-8460AB5B59C8}"/>
              </a:ext>
            </a:extLst>
          </p:cNvPr>
          <p:cNvGrpSpPr/>
          <p:nvPr/>
        </p:nvGrpSpPr>
        <p:grpSpPr>
          <a:xfrm>
            <a:off x="620109" y="2396161"/>
            <a:ext cx="10935228" cy="2261832"/>
            <a:chOff x="677086" y="2923237"/>
            <a:chExt cx="10935229" cy="180443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DEC957-AB6D-41E4-ACD8-235972E2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433" y="2923237"/>
              <a:ext cx="7493133" cy="180443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2C940B-1B82-48BB-B466-C87E567BD3BA}"/>
                </a:ext>
              </a:extLst>
            </p:cNvPr>
            <p:cNvSpPr/>
            <p:nvPr/>
          </p:nvSpPr>
          <p:spPr>
            <a:xfrm>
              <a:off x="677086" y="3144911"/>
              <a:ext cx="10935229" cy="789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Gabriola" panose="04040605051002020D02" pitchFamily="82" charset="0"/>
                  <a:ea typeface="Segoe UI Black" panose="020B0A02040204020203" pitchFamily="34" charset="0"/>
                </a:rPr>
                <a:t>СДАЧА БЛАНКОВ</a:t>
              </a:r>
            </a:p>
          </p:txBody>
        </p:sp>
      </p:grpSp>
      <p:pic>
        <p:nvPicPr>
          <p:cNvPr id="1026" name="Picture 2" descr="3d Bericht Bilder - Kostenloser Download auf Freepik">
            <a:extLst>
              <a:ext uri="{FF2B5EF4-FFF2-40B4-BE49-F238E27FC236}">
                <a16:creationId xmlns:a16="http://schemas.microsoft.com/office/drawing/2014/main" id="{2557BC46-3098-4DB5-8A15-1CE24C5F5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>
            <a:off x="9838241" y="303343"/>
            <a:ext cx="2024269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3d Bericht Bilder - Kostenloser Download auf Freepik">
            <a:extLst>
              <a:ext uri="{FF2B5EF4-FFF2-40B4-BE49-F238E27FC236}">
                <a16:creationId xmlns:a16="http://schemas.microsoft.com/office/drawing/2014/main" id="{3570DC9D-7F45-4BC3-B268-5EF35C1FC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53" b="79233" l="28435" r="73962">
                        <a14:foregroundMark x1="71562" y1="57050" x2="73642" y2="69169"/>
                        <a14:foregroundMark x1="73642" y1="69169" x2="67093" y2="76837"/>
                        <a14:foregroundMark x1="67093" y1="76837" x2="47444" y2="78594"/>
                        <a14:foregroundMark x1="47444" y1="78594" x2="38498" y2="77955"/>
                        <a14:foregroundMark x1="38498" y1="77955" x2="30032" y2="74920"/>
                        <a14:foregroundMark x1="30032" y1="74920" x2="26518" y2="46805"/>
                        <a14:foregroundMark x1="26518" y1="46805" x2="27476" y2="37540"/>
                        <a14:foregroundMark x1="27476" y1="37540" x2="31949" y2="30192"/>
                        <a14:foregroundMark x1="31949" y1="30192" x2="50000" y2="29872"/>
                        <a14:foregroundMark x1="50000" y1="29872" x2="59744" y2="29872"/>
                        <a14:foregroundMark x1="59744" y1="29872" x2="65495" y2="35623"/>
                        <a14:foregroundMark x1="65495" y1="35623" x2="65815" y2="57348"/>
                        <a14:foregroundMark x1="65815" y1="57348" x2="67412" y2="62300"/>
                        <a14:foregroundMark x1="74281" y1="66773" x2="70927" y2="67572"/>
                        <a14:foregroundMark x1="70447" y1="67572" x2="70447" y2="67572"/>
                        <a14:foregroundMark x1="61981" y1="30032" x2="35463" y2="29393"/>
                        <a14:foregroundMark x1="35463" y1="29393" x2="26997" y2="31310"/>
                        <a14:foregroundMark x1="26997" y1="31310" x2="28594" y2="62939"/>
                        <a14:foregroundMark x1="28594" y1="62939" x2="30192" y2="68530"/>
                        <a14:foregroundMark x1="28275" y1="73802" x2="35623" y2="76997"/>
                        <a14:foregroundMark x1="35623" y1="76997" x2="68051" y2="79233"/>
                        <a14:backgroundMark x1="72524" y1="48722" x2="72524" y2="56550"/>
                        <a14:backgroundMark x1="68850" y1="48562" x2="69968" y2="48562"/>
                        <a14:backgroundMark x1="71565" y1="48083" x2="71565" y2="48722"/>
                        <a14:backgroundMark x1="71086" y1="56550" x2="71725" y2="5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26719" r="23107" b="19940"/>
          <a:stretch/>
        </p:blipFill>
        <p:spPr bwMode="auto">
          <a:xfrm rot="20780163" flipH="1">
            <a:off x="246935" y="4039562"/>
            <a:ext cx="2352920" cy="24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2123</TotalTime>
  <Words>2294</Words>
  <Application>Microsoft Office PowerPoint</Application>
  <PresentationFormat>Широкоэкранный</PresentationFormat>
  <Paragraphs>340</Paragraphs>
  <Slides>66</Slides>
  <Notes>0</Notes>
  <HiddenSlides>0</HiddenSlides>
  <MMClips>30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4" baseType="lpstr">
      <vt:lpstr>Calibri</vt:lpstr>
      <vt:lpstr>Comic Sans MS</vt:lpstr>
      <vt:lpstr>Calibri Light</vt:lpstr>
      <vt:lpstr>Gabriola</vt:lpstr>
      <vt:lpstr>Arial</vt:lpstr>
      <vt:lpstr>Fira Sans</vt:lpstr>
      <vt:lpstr>Arial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angdiz.ru</dc:creator>
  <cp:lastModifiedBy>МАЛЕНЬКИЙ ПРИНЦ</cp:lastModifiedBy>
  <cp:revision>210</cp:revision>
  <dcterms:created xsi:type="dcterms:W3CDTF">2018-12-19T12:38:35Z</dcterms:created>
  <dcterms:modified xsi:type="dcterms:W3CDTF">2026-03-19T00:54:27Z</dcterms:modified>
</cp:coreProperties>
</file>